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5" r:id="rId5"/>
    <p:sldId id="261" r:id="rId6"/>
    <p:sldId id="266" r:id="rId7"/>
    <p:sldId id="263" r:id="rId8"/>
    <p:sldId id="262" r:id="rId9"/>
    <p:sldId id="282" r:id="rId10"/>
    <p:sldId id="274" r:id="rId11"/>
    <p:sldId id="268" r:id="rId12"/>
    <p:sldId id="277" r:id="rId13"/>
    <p:sldId id="278" r:id="rId14"/>
    <p:sldId id="269" r:id="rId15"/>
    <p:sldId id="270" r:id="rId16"/>
    <p:sldId id="285" r:id="rId17"/>
    <p:sldId id="287" r:id="rId18"/>
    <p:sldId id="280" r:id="rId19"/>
    <p:sldId id="290" r:id="rId20"/>
    <p:sldId id="294" r:id="rId21"/>
    <p:sldId id="295" r:id="rId22"/>
    <p:sldId id="291" r:id="rId23"/>
    <p:sldId id="293" r:id="rId24"/>
    <p:sldId id="292" r:id="rId25"/>
    <p:sldId id="289" r:id="rId26"/>
    <p:sldId id="306" r:id="rId27"/>
    <p:sldId id="303" r:id="rId28"/>
    <p:sldId id="304" r:id="rId29"/>
    <p:sldId id="305" r:id="rId30"/>
    <p:sldId id="301" r:id="rId31"/>
    <p:sldId id="297" r:id="rId32"/>
    <p:sldId id="298" r:id="rId33"/>
    <p:sldId id="284" r:id="rId34"/>
    <p:sldId id="296" r:id="rId35"/>
    <p:sldId id="300" r:id="rId36"/>
    <p:sldId id="281" r:id="rId37"/>
    <p:sldId id="283" r:id="rId38"/>
    <p:sldId id="271" r:id="rId39"/>
    <p:sldId id="272" r:id="rId40"/>
    <p:sldId id="275" r:id="rId41"/>
    <p:sldId id="276" r:id="rId4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E2036"/>
    <a:srgbClr val="0D203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313" autoAdjust="0"/>
    <p:restoredTop sz="94660"/>
  </p:normalViewPr>
  <p:slideViewPr>
    <p:cSldViewPr snapToGrid="0">
      <p:cViewPr varScale="1">
        <p:scale>
          <a:sx n="106" d="100"/>
          <a:sy n="106" d="100"/>
        </p:scale>
        <p:origin x="208" y="22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7D1D135-F30F-47AA-A137-34FE8083AA0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GB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E450CF58-0B74-483D-A0DD-B8B813273DF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GB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AFB2C5B-3438-4226-9F94-0A7271D874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E95C8F-4963-4FDC-9EFF-BF5EE30802C9}" type="datetimeFigureOut">
              <a:rPr lang="en-GB" smtClean="0"/>
              <a:t>23/03/2025</a:t>
            </a:fld>
            <a:endParaRPr lang="en-GB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00504E5-93EC-4184-A496-6B99B9945E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FA7D4C8-622F-48B2-A91E-393F87F076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E6191B-F40C-48A8-92AD-53389E6F55B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691039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6B5531B-55FF-4F23-83A8-B9F0D01104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GB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FE6FAD6F-76E5-4B3B-9D33-ADDE3282EED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GB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68C20E9-836A-4D33-911E-FAAB397217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E95C8F-4963-4FDC-9EFF-BF5EE30802C9}" type="datetimeFigureOut">
              <a:rPr lang="en-GB" smtClean="0"/>
              <a:t>23/03/2025</a:t>
            </a:fld>
            <a:endParaRPr lang="en-GB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ACF308D-E184-4E79-AEBF-927A4BFC79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E362A58-7821-4838-B0D2-79473C190F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E6191B-F40C-48A8-92AD-53389E6F55B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244571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976541A5-77C0-4F01-9FAB-44A5C688C25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GB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28DDCB78-59D2-4AA9-86B3-88439F7402A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GB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8D40415-145F-4545-890E-94176DBECB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E95C8F-4963-4FDC-9EFF-BF5EE30802C9}" type="datetimeFigureOut">
              <a:rPr lang="en-GB" smtClean="0"/>
              <a:t>23/03/2025</a:t>
            </a:fld>
            <a:endParaRPr lang="en-GB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CF204B5-5E38-42B1-B1F7-D33D3B0963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E33F191-1DAD-4E34-B3B1-41543E67FD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E6191B-F40C-48A8-92AD-53389E6F55B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961779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8BE449C-0285-4DF2-944D-A5FE65D993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GB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4AD0A01-C8BD-4771-BD5D-C0FC89D92FD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GB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9B2CFB7-DCE1-46E8-9D14-70D6D11CE1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E95C8F-4963-4FDC-9EFF-BF5EE30802C9}" type="datetimeFigureOut">
              <a:rPr lang="en-GB" smtClean="0"/>
              <a:t>23/03/2025</a:t>
            </a:fld>
            <a:endParaRPr lang="en-GB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72F39AA-AB46-41A3-905A-B6EED4E264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EB5747A-D7F8-48A1-A173-D9298FB7BF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E6191B-F40C-48A8-92AD-53389E6F55B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677340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3E8D05E-4484-4AD6-9CBD-C971976AB7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GB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BBB4048F-1799-43BE-B814-2C011CF39B2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B3031F6-A536-447E-A9B1-68F2904A10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E95C8F-4963-4FDC-9EFF-BF5EE30802C9}" type="datetimeFigureOut">
              <a:rPr lang="en-GB" smtClean="0"/>
              <a:t>23/03/2025</a:t>
            </a:fld>
            <a:endParaRPr lang="en-GB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2F72597-D017-4BE2-80D5-6A99AC8041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0B30E0D-D072-4026-ACD6-F343AC0A5D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E6191B-F40C-48A8-92AD-53389E6F55B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765858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CFEB542-60F8-4483-83A8-EBA8A1341C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GB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6D829DB-3A2E-495A-AB81-4E766F50ED0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GB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629D74C0-241B-48A3-8666-3F9A4517091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GB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47BBE510-8DDC-4912-8DE7-0EBAF61605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E95C8F-4963-4FDC-9EFF-BF5EE30802C9}" type="datetimeFigureOut">
              <a:rPr lang="en-GB" smtClean="0"/>
              <a:t>23/03/2025</a:t>
            </a:fld>
            <a:endParaRPr lang="en-GB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718DDE4A-9BA3-4118-925C-83C792975F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09D60FAF-BB90-48F2-9044-2B105666CE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E6191B-F40C-48A8-92AD-53389E6F55B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782118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7AAB8F7-09C7-4FDD-A054-953FDE7B29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GB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A7AB3BBC-A56A-4042-AFCE-A7B41C37918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0F9D08D3-5E8D-4FAA-A48A-EE41030B79E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GB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B2B0CCC6-1D51-404C-BC8F-6A1B88CC1CD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A42A9A91-3270-4756-B8F9-B9714C079D9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GB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C015C6D9-6616-43B3-9606-FED74EC1C6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E95C8F-4963-4FDC-9EFF-BF5EE30802C9}" type="datetimeFigureOut">
              <a:rPr lang="en-GB" smtClean="0"/>
              <a:t>23/03/2025</a:t>
            </a:fld>
            <a:endParaRPr lang="en-GB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1491FE75-7E33-4896-85B0-7044A72103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79AB44F6-2D4C-4846-99DB-BBBFBA60CC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E6191B-F40C-48A8-92AD-53389E6F55B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090594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C345ED3-0E38-4653-B107-EB63863B25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GB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28DA87B8-D7D5-4983-8A64-B06969F1CE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E95C8F-4963-4FDC-9EFF-BF5EE30802C9}" type="datetimeFigureOut">
              <a:rPr lang="en-GB" smtClean="0"/>
              <a:t>23/03/2025</a:t>
            </a:fld>
            <a:endParaRPr lang="en-GB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C5B4BEE5-A0A9-40DB-87F4-1446BD916B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9C0B3203-7FA2-4D1C-A836-8343742965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E6191B-F40C-48A8-92AD-53389E6F55B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877557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B4ADA39F-7D76-4F77-8750-7E7FC4E059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E95C8F-4963-4FDC-9EFF-BF5EE30802C9}" type="datetimeFigureOut">
              <a:rPr lang="en-GB" smtClean="0"/>
              <a:t>23/03/2025</a:t>
            </a:fld>
            <a:endParaRPr lang="en-GB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9E9B25EB-1F95-4A93-B463-D133F86877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4E1EC082-CFD5-4B46-9466-67CE631E65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E6191B-F40C-48A8-92AD-53389E6F55B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934057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FAE3F31-AB50-4B48-B5AA-EB6B67B340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GB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5E2245F-EE39-4898-AE2C-19FCBE807A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GB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251A92E0-B6C6-4B38-B880-94618184CD0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F0DB2B2D-82AF-4298-8214-2914744496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E95C8F-4963-4FDC-9EFF-BF5EE30802C9}" type="datetimeFigureOut">
              <a:rPr lang="en-GB" smtClean="0"/>
              <a:t>23/03/2025</a:t>
            </a:fld>
            <a:endParaRPr lang="en-GB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9AB442A7-D66B-44D5-954D-3CC6046277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5AB71E64-728A-476B-9AEA-D16F268BC6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E6191B-F40C-48A8-92AD-53389E6F55B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784741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C5F4626-EE53-47E9-AE6F-378E5F1A44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GB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D67C6A12-2B10-441A-875B-8318373BD42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2BD3B266-A9B6-487A-8636-2C26ECEFCAD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2F92AF31-2C8E-4446-9713-2EDAF74D1D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E95C8F-4963-4FDC-9EFF-BF5EE30802C9}" type="datetimeFigureOut">
              <a:rPr lang="en-GB" smtClean="0"/>
              <a:t>23/03/2025</a:t>
            </a:fld>
            <a:endParaRPr lang="en-GB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C9587E49-D41F-47B5-807A-9EEFFB4F91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BF267610-C34B-45FF-84A1-B279203CB9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E6191B-F40C-48A8-92AD-53389E6F55B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741452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9561A61-4D39-4F66-894C-42D7A3BE8C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GB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6EB58C48-742A-4008-85CB-5AC4B8C4777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GB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755C91C-C640-414F-8130-44EEEDA7C36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E95C8F-4963-4FDC-9EFF-BF5EE30802C9}" type="datetimeFigureOut">
              <a:rPr lang="en-GB" smtClean="0"/>
              <a:t>23/03/2025</a:t>
            </a:fld>
            <a:endParaRPr lang="en-GB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50D1C7E-AA08-4692-AFF9-CB7A8170BA8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1841045-D675-4C56-A47F-21C0ED23CA7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E6191B-F40C-48A8-92AD-53389E6F55B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755187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324F6427-0DE3-44FC-A8BC-F3BA72B6A61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"/>
            <a:ext cx="12192000" cy="6858001"/>
          </a:xfrm>
          <a:prstGeom prst="rect">
            <a:avLst/>
          </a:prstGeom>
        </p:spPr>
      </p:pic>
      <p:grpSp>
        <p:nvGrpSpPr>
          <p:cNvPr id="13" name="Группа 12">
            <a:extLst>
              <a:ext uri="{FF2B5EF4-FFF2-40B4-BE49-F238E27FC236}">
                <a16:creationId xmlns:a16="http://schemas.microsoft.com/office/drawing/2014/main" id="{25739B9C-7B88-4436-B9AF-F910A1992DB9}"/>
              </a:ext>
            </a:extLst>
          </p:cNvPr>
          <p:cNvGrpSpPr/>
          <p:nvPr/>
        </p:nvGrpSpPr>
        <p:grpSpPr>
          <a:xfrm>
            <a:off x="1371600" y="1810360"/>
            <a:ext cx="9461500" cy="1790699"/>
            <a:chOff x="372341" y="2400300"/>
            <a:chExt cx="9461500" cy="1790699"/>
          </a:xfrm>
        </p:grpSpPr>
        <p:pic>
          <p:nvPicPr>
            <p:cNvPr id="6" name="Рисунок 5">
              <a:extLst>
                <a:ext uri="{FF2B5EF4-FFF2-40B4-BE49-F238E27FC236}">
                  <a16:creationId xmlns:a16="http://schemas.microsoft.com/office/drawing/2014/main" id="{EAA171F6-96F3-4242-84B4-E72C603A7B3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52000" contrast="-7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372341" y="2400300"/>
              <a:ext cx="9461500" cy="1790699"/>
            </a:xfrm>
            <a:prstGeom prst="roundRect">
              <a:avLst>
                <a:gd name="adj" fmla="val 14596"/>
              </a:avLst>
            </a:prstGeom>
            <a:ln w="19050">
              <a:solidFill>
                <a:schemeClr val="bg1">
                  <a:lumMod val="95000"/>
                </a:schemeClr>
              </a:solidFill>
            </a:ln>
          </p:spPr>
        </p:pic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AF1B5783-868B-4C31-B466-01059B07E0AA}"/>
                </a:ext>
              </a:extLst>
            </p:cNvPr>
            <p:cNvSpPr txBox="1"/>
            <p:nvPr/>
          </p:nvSpPr>
          <p:spPr>
            <a:xfrm>
              <a:off x="554182" y="2597169"/>
              <a:ext cx="9085118" cy="14465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4400" b="1" dirty="0">
                  <a:solidFill>
                    <a:schemeClr val="bg1"/>
                  </a:solidFill>
                </a:rPr>
                <a:t>Комплексная терапия </a:t>
              </a:r>
              <a:br>
                <a:rPr lang="ru-RU" sz="4400" b="1" dirty="0">
                  <a:solidFill>
                    <a:schemeClr val="bg1"/>
                  </a:solidFill>
                </a:rPr>
              </a:br>
              <a:r>
                <a:rPr lang="ru-RU" sz="4400" b="1" dirty="0">
                  <a:solidFill>
                    <a:schemeClr val="bg1"/>
                  </a:solidFill>
                </a:rPr>
                <a:t>зависимостей</a:t>
              </a:r>
              <a:endParaRPr lang="ru-RU" sz="4400" dirty="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34864066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689B892B-8CF4-593B-426D-8991A0EA166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8325" y="0"/>
            <a:ext cx="969971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94961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324F6427-0DE3-44FC-A8BC-F3BA72B6A61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1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EAA171F6-96F3-4242-84B4-E72C603A7B3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52000" contrast="-7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54182" y="287481"/>
            <a:ext cx="9085118" cy="920358"/>
          </a:xfrm>
          <a:prstGeom prst="roundRect">
            <a:avLst>
              <a:gd name="adj" fmla="val 25133"/>
            </a:avLst>
          </a:prstGeom>
          <a:ln w="19050">
            <a:solidFill>
              <a:schemeClr val="bg1">
                <a:lumMod val="95000"/>
              </a:schemeClr>
            </a:solidFill>
          </a:ln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AF1B5783-868B-4C31-B466-01059B07E0AA}"/>
              </a:ext>
            </a:extLst>
          </p:cNvPr>
          <p:cNvSpPr txBox="1"/>
          <p:nvPr/>
        </p:nvSpPr>
        <p:spPr>
          <a:xfrm>
            <a:off x="554182" y="236343"/>
            <a:ext cx="908511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>
                <a:solidFill>
                  <a:schemeClr val="bg1"/>
                </a:solidFill>
              </a:rPr>
              <a:t>Биохимические и психологические аспекты зависимости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BCCEE10-79AC-47AB-B9C6-9A5DF74B6677}"/>
              </a:ext>
            </a:extLst>
          </p:cNvPr>
          <p:cNvSpPr txBox="1"/>
          <p:nvPr/>
        </p:nvSpPr>
        <p:spPr>
          <a:xfrm>
            <a:off x="554182" y="1419282"/>
            <a:ext cx="11309590" cy="56938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u="sng" dirty="0">
                <a:solidFill>
                  <a:schemeClr val="bg1"/>
                </a:solidFill>
              </a:rPr>
              <a:t>Биохимия формирования зависимости: </a:t>
            </a:r>
          </a:p>
          <a:p>
            <a:r>
              <a:rPr lang="ru-RU" sz="2400" dirty="0">
                <a:solidFill>
                  <a:schemeClr val="bg1"/>
                </a:solidFill>
              </a:rPr>
              <a:t>У людей с зависимостью формируется "резервный путь" переработки алкоголя, который приводит к выработке токсичных веществ, таких как </a:t>
            </a:r>
            <a:r>
              <a:rPr lang="ru-RU" sz="2400" dirty="0" err="1">
                <a:solidFill>
                  <a:schemeClr val="bg1"/>
                </a:solidFill>
              </a:rPr>
              <a:t>тетрагидроизохинолин</a:t>
            </a:r>
            <a:r>
              <a:rPr lang="ru-RU" sz="2400" dirty="0">
                <a:solidFill>
                  <a:schemeClr val="bg1"/>
                </a:solidFill>
              </a:rPr>
              <a:t> (ТИО), вызывающих разрушение мозга и формирование зависимости.</a:t>
            </a:r>
            <a:br>
              <a:rPr lang="ru-RU" sz="2400" dirty="0">
                <a:solidFill>
                  <a:schemeClr val="bg1"/>
                </a:solidFill>
              </a:rPr>
            </a:br>
            <a:endParaRPr lang="ru-RU" sz="2400" dirty="0">
              <a:solidFill>
                <a:schemeClr val="bg1"/>
              </a:solidFill>
            </a:endParaRPr>
          </a:p>
          <a:p>
            <a:r>
              <a:rPr lang="ru-RU" sz="2400" u="sng" dirty="0">
                <a:solidFill>
                  <a:schemeClr val="bg1"/>
                </a:solidFill>
              </a:rPr>
              <a:t>Психологическая зависимость: </a:t>
            </a:r>
            <a:br>
              <a:rPr lang="ru-RU" sz="2400" u="sng" dirty="0">
                <a:solidFill>
                  <a:schemeClr val="bg1"/>
                </a:solidFill>
              </a:rPr>
            </a:br>
            <a:r>
              <a:rPr lang="ru-RU" sz="2400" dirty="0">
                <a:solidFill>
                  <a:schemeClr val="bg1"/>
                </a:solidFill>
              </a:rPr>
              <a:t>Зависимый человек привыкает снимать эмоциональное напряжение с помощью алкоголя или наркотиков. Это приводит к формированию "алкогольного клапана", через который человек сбрасывает негативные эмоции.</a:t>
            </a:r>
            <a:br>
              <a:rPr lang="ru-RU" sz="2400" dirty="0">
                <a:solidFill>
                  <a:schemeClr val="bg1"/>
                </a:solidFill>
              </a:rPr>
            </a:br>
            <a:endParaRPr lang="ru-RU" sz="2400" dirty="0">
              <a:solidFill>
                <a:schemeClr val="bg1"/>
              </a:solidFill>
            </a:endParaRPr>
          </a:p>
          <a:p>
            <a:r>
              <a:rPr lang="ru-RU" sz="2400" u="sng" dirty="0">
                <a:solidFill>
                  <a:schemeClr val="bg1"/>
                </a:solidFill>
              </a:rPr>
              <a:t>Изменение мышления: </a:t>
            </a:r>
            <a:r>
              <a:rPr lang="ru-RU" sz="2400" dirty="0">
                <a:solidFill>
                  <a:schemeClr val="bg1"/>
                </a:solidFill>
              </a:rPr>
              <a:t>Для успешного выздоровления необходимо изменить негативное мышление на позитивное. Просто прекратить употребление алкоголя недостаточно — нужно работать над изменением внутренних установок и поведения.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endParaRPr lang="ru-RU" sz="2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19821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B5882F66-8A5A-8C5D-AED0-68F89FAF232C}"/>
              </a:ext>
            </a:extLst>
          </p:cNvPr>
          <p:cNvSpPr txBox="1"/>
          <p:nvPr/>
        </p:nvSpPr>
        <p:spPr>
          <a:xfrm>
            <a:off x="3049859" y="3105835"/>
            <a:ext cx="609971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800" dirty="0">
                <a:solidFill>
                  <a:schemeClr val="bg1"/>
                </a:solidFill>
              </a:rPr>
              <a:t>Не все люди, употребляющие алкоголь, становятся алкоголиками.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B960EAEB-D51F-1964-B72E-FBCA334FB93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2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7341" y="70582"/>
            <a:ext cx="9757317" cy="67168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289301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324F6427-0DE3-44FC-A8BC-F3BA72B6A61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1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EAA171F6-96F3-4242-84B4-E72C603A7B3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52000" contrast="-7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54182" y="287481"/>
            <a:ext cx="9085118" cy="920358"/>
          </a:xfrm>
          <a:prstGeom prst="roundRect">
            <a:avLst>
              <a:gd name="adj" fmla="val 25133"/>
            </a:avLst>
          </a:prstGeom>
          <a:ln w="19050">
            <a:solidFill>
              <a:schemeClr val="bg1">
                <a:lumMod val="95000"/>
              </a:schemeClr>
            </a:solidFill>
          </a:ln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AF1B5783-868B-4C31-B466-01059B07E0AA}"/>
              </a:ext>
            </a:extLst>
          </p:cNvPr>
          <p:cNvSpPr txBox="1"/>
          <p:nvPr/>
        </p:nvSpPr>
        <p:spPr>
          <a:xfrm>
            <a:off x="554182" y="417253"/>
            <a:ext cx="908511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>
                <a:solidFill>
                  <a:schemeClr val="bg1"/>
                </a:solidFill>
              </a:rPr>
              <a:t>3 День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BCCEE10-79AC-47AB-B9C6-9A5DF74B6677}"/>
              </a:ext>
            </a:extLst>
          </p:cNvPr>
          <p:cNvSpPr txBox="1"/>
          <p:nvPr/>
        </p:nvSpPr>
        <p:spPr>
          <a:xfrm>
            <a:off x="554181" y="1419281"/>
            <a:ext cx="1146683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br>
              <a:rPr lang="ru-RU" sz="2400" dirty="0">
                <a:solidFill>
                  <a:schemeClr val="bg1"/>
                </a:solidFill>
              </a:rPr>
            </a:br>
            <a:endParaRPr lang="ru-RU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880357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324F6427-0DE3-44FC-A8BC-F3BA72B6A61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1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EAA171F6-96F3-4242-84B4-E72C603A7B3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52000" contrast="-7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659988" y="287481"/>
            <a:ext cx="6749083" cy="852002"/>
          </a:xfrm>
          <a:prstGeom prst="roundRect">
            <a:avLst>
              <a:gd name="adj" fmla="val 25133"/>
            </a:avLst>
          </a:prstGeom>
          <a:ln w="19050">
            <a:solidFill>
              <a:schemeClr val="bg1">
                <a:lumMod val="95000"/>
              </a:schemeClr>
            </a:solidFill>
          </a:ln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AF1B5783-868B-4C31-B466-01059B07E0AA}"/>
              </a:ext>
            </a:extLst>
          </p:cNvPr>
          <p:cNvSpPr txBox="1"/>
          <p:nvPr/>
        </p:nvSpPr>
        <p:spPr>
          <a:xfrm>
            <a:off x="554182" y="378766"/>
            <a:ext cx="908511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>
                <a:solidFill>
                  <a:schemeClr val="bg1"/>
                </a:solidFill>
              </a:rPr>
              <a:t>Причины срывов и их профилактика</a:t>
            </a:r>
            <a:endParaRPr lang="ru-RU" sz="3200" b="1" dirty="0">
              <a:solidFill>
                <a:schemeClr val="bg1"/>
              </a:solidFill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5CBEB47-413B-8F24-A3E4-5ACD6CE03745}"/>
              </a:ext>
            </a:extLst>
          </p:cNvPr>
          <p:cNvSpPr txBox="1"/>
          <p:nvPr/>
        </p:nvSpPr>
        <p:spPr>
          <a:xfrm>
            <a:off x="554182" y="1299123"/>
            <a:ext cx="9085118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ru-RU" sz="2400" dirty="0">
                <a:solidFill>
                  <a:schemeClr val="bg1"/>
                </a:solidFill>
              </a:rPr>
              <a:t>Психологическая зависимость (способ нейтрализации эмоционального напряжения и ухода от внешних и внутренних проблем)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ru-RU" sz="2400" dirty="0">
                <a:solidFill>
                  <a:schemeClr val="bg1"/>
                </a:solidFill>
              </a:rPr>
              <a:t>Контакты с потребляющими людьми (социальный фактор)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ru-RU" sz="2400" dirty="0">
                <a:solidFill>
                  <a:schemeClr val="bg1"/>
                </a:solidFill>
              </a:rPr>
              <a:t>Незнание концепции болезни как хронического заболевания (ложные убеждения)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ru-RU" sz="2400" dirty="0" err="1">
                <a:solidFill>
                  <a:schemeClr val="bg1"/>
                </a:solidFill>
              </a:rPr>
              <a:t>Компульсивное</a:t>
            </a:r>
            <a:r>
              <a:rPr lang="ru-RU" sz="2400" dirty="0">
                <a:solidFill>
                  <a:schemeClr val="bg1"/>
                </a:solidFill>
              </a:rPr>
              <a:t> поведение</a:t>
            </a:r>
          </a:p>
        </p:txBody>
      </p:sp>
    </p:spTree>
    <p:extLst>
      <p:ext uri="{BB962C8B-B14F-4D97-AF65-F5344CB8AC3E}">
        <p14:creationId xmlns:p14="http://schemas.microsoft.com/office/powerpoint/2010/main" val="253682726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324F6427-0DE3-44FC-A8BC-F3BA72B6A61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1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EAA171F6-96F3-4242-84B4-E72C603A7B3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52000" contrast="-7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54182" y="287481"/>
            <a:ext cx="9085118" cy="920358"/>
          </a:xfrm>
          <a:prstGeom prst="roundRect">
            <a:avLst>
              <a:gd name="adj" fmla="val 25133"/>
            </a:avLst>
          </a:prstGeom>
          <a:ln w="19050">
            <a:solidFill>
              <a:schemeClr val="bg1">
                <a:lumMod val="95000"/>
              </a:schemeClr>
            </a:solidFill>
          </a:ln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AF1B5783-868B-4C31-B466-01059B07E0AA}"/>
              </a:ext>
            </a:extLst>
          </p:cNvPr>
          <p:cNvSpPr txBox="1"/>
          <p:nvPr/>
        </p:nvSpPr>
        <p:spPr>
          <a:xfrm>
            <a:off x="554182" y="349748"/>
            <a:ext cx="908511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>
                <a:solidFill>
                  <a:schemeClr val="bg1"/>
                </a:solidFill>
              </a:rPr>
              <a:t>Психологическая зависимость</a:t>
            </a:r>
            <a:br>
              <a:rPr lang="ru-RU" sz="3200" b="1" dirty="0">
                <a:solidFill>
                  <a:schemeClr val="bg1"/>
                </a:solidFill>
              </a:rPr>
            </a:br>
            <a:endParaRPr lang="ru-RU" sz="3200" b="1" dirty="0">
              <a:solidFill>
                <a:schemeClr val="bg1"/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BCCEE10-79AC-47AB-B9C6-9A5DF74B6677}"/>
              </a:ext>
            </a:extLst>
          </p:cNvPr>
          <p:cNvSpPr txBox="1"/>
          <p:nvPr/>
        </p:nvSpPr>
        <p:spPr>
          <a:xfrm>
            <a:off x="379828" y="1426966"/>
            <a:ext cx="11291712" cy="6500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br>
              <a:rPr lang="ru-RU" sz="2400" u="sng" dirty="0">
                <a:solidFill>
                  <a:schemeClr val="bg1"/>
                </a:solidFill>
              </a:rPr>
            </a:br>
            <a:r>
              <a:rPr lang="ru-RU" sz="2400" dirty="0">
                <a:solidFill>
                  <a:schemeClr val="bg1"/>
                </a:solidFill>
              </a:rPr>
              <a:t>Основная причина срывов — это привычка снимать напряжение с помощью алкоголя или наркотиков. </a:t>
            </a:r>
            <a:br>
              <a:rPr lang="ru-RU" sz="2400" dirty="0">
                <a:solidFill>
                  <a:schemeClr val="bg1"/>
                </a:solidFill>
              </a:rPr>
            </a:br>
            <a:br>
              <a:rPr lang="ru-RU" sz="2400" dirty="0">
                <a:solidFill>
                  <a:schemeClr val="bg1"/>
                </a:solidFill>
              </a:rPr>
            </a:br>
            <a:r>
              <a:rPr lang="ru-RU" sz="2400" dirty="0">
                <a:solidFill>
                  <a:schemeClr val="bg1"/>
                </a:solidFill>
              </a:rPr>
              <a:t>Физическая и психологическая не готовность решать проблемы после </a:t>
            </a:r>
            <a:r>
              <a:rPr lang="ru-RU" sz="2400" dirty="0" err="1">
                <a:solidFill>
                  <a:schemeClr val="bg1"/>
                </a:solidFill>
              </a:rPr>
              <a:t>предшестующего</a:t>
            </a:r>
            <a:r>
              <a:rPr lang="ru-RU" sz="2400" dirty="0">
                <a:solidFill>
                  <a:schemeClr val="bg1"/>
                </a:solidFill>
              </a:rPr>
              <a:t> периода злоупотребления ПАВ</a:t>
            </a:r>
          </a:p>
          <a:p>
            <a:endParaRPr lang="ru-RU" sz="2400" dirty="0">
              <a:solidFill>
                <a:schemeClr val="bg1"/>
              </a:solidFill>
            </a:endParaRPr>
          </a:p>
          <a:p>
            <a:r>
              <a:rPr lang="ru-RU" sz="2400" dirty="0">
                <a:solidFill>
                  <a:schemeClr val="bg1"/>
                </a:solidFill>
              </a:rPr>
              <a:t>Негативное эмоциональное напряжение после </a:t>
            </a:r>
            <a:r>
              <a:rPr lang="ru-RU" sz="2400" dirty="0" err="1">
                <a:solidFill>
                  <a:schemeClr val="bg1"/>
                </a:solidFill>
              </a:rPr>
              <a:t>употрбления</a:t>
            </a:r>
            <a:r>
              <a:rPr lang="ru-RU" sz="2400" dirty="0">
                <a:solidFill>
                  <a:schemeClr val="bg1"/>
                </a:solidFill>
              </a:rPr>
              <a:t> (</a:t>
            </a:r>
            <a:r>
              <a:rPr lang="ru-RU" sz="2400" dirty="0" err="1">
                <a:solidFill>
                  <a:schemeClr val="bg1"/>
                </a:solidFill>
              </a:rPr>
              <a:t>вина,страх</a:t>
            </a:r>
            <a:r>
              <a:rPr lang="ru-RU" sz="2400" dirty="0">
                <a:solidFill>
                  <a:schemeClr val="bg1"/>
                </a:solidFill>
              </a:rPr>
              <a:t>, обида и </a:t>
            </a:r>
            <a:r>
              <a:rPr lang="ru-RU" sz="2400" dirty="0" err="1">
                <a:solidFill>
                  <a:schemeClr val="bg1"/>
                </a:solidFill>
              </a:rPr>
              <a:t>тд</a:t>
            </a:r>
            <a:r>
              <a:rPr lang="ru-RU" sz="2400" dirty="0">
                <a:solidFill>
                  <a:schemeClr val="bg1"/>
                </a:solidFill>
              </a:rPr>
              <a:t>) и стремление снять это напряжение с помощью ПАВ.</a:t>
            </a:r>
            <a:br>
              <a:rPr lang="ru-RU" sz="2400" dirty="0">
                <a:solidFill>
                  <a:schemeClr val="bg1"/>
                </a:solidFill>
              </a:rPr>
            </a:br>
            <a:endParaRPr lang="ru-RU" sz="2400" dirty="0">
              <a:solidFill>
                <a:schemeClr val="bg1"/>
              </a:solidFill>
            </a:endParaRPr>
          </a:p>
          <a:p>
            <a:r>
              <a:rPr lang="ru-RU" sz="2400" dirty="0">
                <a:solidFill>
                  <a:schemeClr val="bg1"/>
                </a:solidFill>
              </a:rPr>
              <a:t>«Закон синусоиды» как одна из причин срыва на потребление.</a:t>
            </a:r>
          </a:p>
          <a:p>
            <a:endParaRPr lang="ru-RU" sz="2400" dirty="0">
              <a:solidFill>
                <a:schemeClr val="bg1"/>
              </a:solidFill>
            </a:endParaRPr>
          </a:p>
          <a:p>
            <a:r>
              <a:rPr lang="ru-RU" sz="2400" dirty="0">
                <a:solidFill>
                  <a:schemeClr val="bg1"/>
                </a:solidFill>
              </a:rPr>
              <a:t>Недостаточная адаптация после предшествующего потребления к нормальному эмоциональному состоянию (жизнь как в «серых очках»)</a:t>
            </a:r>
          </a:p>
          <a:p>
            <a:endParaRPr lang="ru-RU" sz="2400" u="sng" dirty="0">
              <a:solidFill>
                <a:schemeClr val="bg1"/>
              </a:solidFill>
            </a:endParaRPr>
          </a:p>
          <a:p>
            <a:endParaRPr lang="ru-RU" sz="2400" u="sng" dirty="0">
              <a:solidFill>
                <a:schemeClr val="bg1"/>
              </a:solidFill>
            </a:endParaRPr>
          </a:p>
          <a:p>
            <a:pPr marL="457200" indent="-457200">
              <a:buFont typeface="Wingdings" panose="05000000000000000000" pitchFamily="2" charset="2"/>
              <a:buChar char="Ø"/>
            </a:pPr>
            <a:endParaRPr lang="ru-RU" sz="2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835120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324F6427-0DE3-44FC-A8BC-F3BA72B6A61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1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EAA171F6-96F3-4242-84B4-E72C603A7B3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52000" contrast="-7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54182" y="287481"/>
            <a:ext cx="9085118" cy="920358"/>
          </a:xfrm>
          <a:prstGeom prst="roundRect">
            <a:avLst>
              <a:gd name="adj" fmla="val 25133"/>
            </a:avLst>
          </a:prstGeom>
          <a:ln w="19050">
            <a:solidFill>
              <a:schemeClr val="bg1">
                <a:lumMod val="95000"/>
              </a:schemeClr>
            </a:solidFill>
          </a:ln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AF1B5783-868B-4C31-B466-01059B07E0AA}"/>
              </a:ext>
            </a:extLst>
          </p:cNvPr>
          <p:cNvSpPr txBox="1"/>
          <p:nvPr/>
        </p:nvSpPr>
        <p:spPr>
          <a:xfrm>
            <a:off x="361950" y="418102"/>
            <a:ext cx="908511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>
                <a:solidFill>
                  <a:schemeClr val="bg1"/>
                </a:solidFill>
              </a:rPr>
              <a:t>Контакты с пьющими людьми:</a:t>
            </a:r>
            <a:br>
              <a:rPr lang="ru-RU" sz="3200" b="1" dirty="0">
                <a:solidFill>
                  <a:schemeClr val="bg1"/>
                </a:solidFill>
              </a:rPr>
            </a:br>
            <a:endParaRPr lang="ru-RU" sz="3200" b="1" dirty="0">
              <a:solidFill>
                <a:schemeClr val="bg1"/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BCCEE10-79AC-47AB-B9C6-9A5DF74B6677}"/>
              </a:ext>
            </a:extLst>
          </p:cNvPr>
          <p:cNvSpPr txBox="1"/>
          <p:nvPr/>
        </p:nvSpPr>
        <p:spPr>
          <a:xfrm>
            <a:off x="361950" y="1495321"/>
            <a:ext cx="11309590" cy="27392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br>
              <a:rPr lang="ru-RU" sz="2400" u="sng" dirty="0">
                <a:solidFill>
                  <a:schemeClr val="bg1"/>
                </a:solidFill>
              </a:rPr>
            </a:br>
            <a:r>
              <a:rPr lang="ru-RU" sz="2400" dirty="0">
                <a:solidFill>
                  <a:schemeClr val="bg1"/>
                </a:solidFill>
              </a:rPr>
              <a:t>70% срывов происходят из-за контактов с пьющими людьми. </a:t>
            </a:r>
          </a:p>
          <a:p>
            <a:endParaRPr lang="ru-RU" sz="2400" u="sng" dirty="0">
              <a:solidFill>
                <a:schemeClr val="bg1"/>
              </a:solidFill>
            </a:endParaRPr>
          </a:p>
          <a:p>
            <a:r>
              <a:rPr lang="ru-RU" sz="2400" dirty="0">
                <a:solidFill>
                  <a:schemeClr val="bg1"/>
                </a:solidFill>
              </a:rPr>
              <a:t>У химически зависимых людей в ситуации совместного потребления ПАВ всегда возникает тяга к потреблению. Сознательно или бессознательно.</a:t>
            </a:r>
          </a:p>
          <a:p>
            <a:endParaRPr lang="ru-RU" sz="2400" dirty="0">
              <a:solidFill>
                <a:schemeClr val="bg1"/>
              </a:solidFill>
            </a:endParaRPr>
          </a:p>
          <a:p>
            <a:pPr marL="457200" indent="-457200">
              <a:buFont typeface="Wingdings" panose="05000000000000000000" pitchFamily="2" charset="2"/>
              <a:buChar char="Ø"/>
            </a:pPr>
            <a:endParaRPr lang="ru-RU" sz="2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304321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324F6427-0DE3-44FC-A8BC-F3BA72B6A61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1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EAA171F6-96F3-4242-84B4-E72C603A7B3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52000" contrast="-7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843588" y="418102"/>
            <a:ext cx="6129961" cy="620989"/>
          </a:xfrm>
          <a:prstGeom prst="roundRect">
            <a:avLst>
              <a:gd name="adj" fmla="val 25133"/>
            </a:avLst>
          </a:prstGeom>
          <a:ln w="19050">
            <a:solidFill>
              <a:schemeClr val="bg1">
                <a:lumMod val="95000"/>
              </a:schemeClr>
            </a:solidFill>
          </a:ln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AF1B5783-868B-4C31-B466-01059B07E0AA}"/>
              </a:ext>
            </a:extLst>
          </p:cNvPr>
          <p:cNvSpPr txBox="1"/>
          <p:nvPr/>
        </p:nvSpPr>
        <p:spPr>
          <a:xfrm>
            <a:off x="361950" y="418102"/>
            <a:ext cx="908511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>
                <a:solidFill>
                  <a:schemeClr val="bg1"/>
                </a:solidFill>
              </a:rPr>
              <a:t>4 День</a:t>
            </a:r>
            <a:br>
              <a:rPr lang="ru-RU" sz="3200" b="1" dirty="0">
                <a:solidFill>
                  <a:schemeClr val="bg1"/>
                </a:solidFill>
              </a:rPr>
            </a:br>
            <a:endParaRPr lang="ru-RU" sz="3200" b="1" dirty="0">
              <a:solidFill>
                <a:schemeClr val="bg1"/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BCCEE10-79AC-47AB-B9C6-9A5DF74B6677}"/>
              </a:ext>
            </a:extLst>
          </p:cNvPr>
          <p:cNvSpPr txBox="1"/>
          <p:nvPr/>
        </p:nvSpPr>
        <p:spPr>
          <a:xfrm>
            <a:off x="247650" y="1338460"/>
            <a:ext cx="11309590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br>
              <a:rPr lang="ru-RU" sz="2400" u="sng" dirty="0">
                <a:solidFill>
                  <a:schemeClr val="bg1"/>
                </a:solidFill>
              </a:rPr>
            </a:br>
            <a:endParaRPr lang="ru-RU" sz="2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561143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324F6427-0DE3-44FC-A8BC-F3BA72B6A61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76645"/>
            <a:ext cx="12192000" cy="6858001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EAA171F6-96F3-4242-84B4-E72C603A7B3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52000" contrast="-7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54182" y="287481"/>
            <a:ext cx="9085118" cy="920358"/>
          </a:xfrm>
          <a:prstGeom prst="roundRect">
            <a:avLst>
              <a:gd name="adj" fmla="val 25133"/>
            </a:avLst>
          </a:prstGeom>
          <a:ln w="19050">
            <a:solidFill>
              <a:schemeClr val="bg1">
                <a:lumMod val="95000"/>
              </a:schemeClr>
            </a:solidFill>
          </a:ln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AF1B5783-868B-4C31-B466-01059B07E0AA}"/>
              </a:ext>
            </a:extLst>
          </p:cNvPr>
          <p:cNvSpPr txBox="1"/>
          <p:nvPr/>
        </p:nvSpPr>
        <p:spPr>
          <a:xfrm>
            <a:off x="554182" y="418102"/>
            <a:ext cx="908511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err="1">
                <a:solidFill>
                  <a:schemeClr val="bg1"/>
                </a:solidFill>
              </a:rPr>
              <a:t>Компульсивное</a:t>
            </a:r>
            <a:r>
              <a:rPr lang="ru-RU" sz="4000" b="1" dirty="0">
                <a:solidFill>
                  <a:schemeClr val="bg1"/>
                </a:solidFill>
              </a:rPr>
              <a:t> поведение</a:t>
            </a:r>
            <a:br>
              <a:rPr lang="ru-RU" sz="4000" b="1" dirty="0">
                <a:solidFill>
                  <a:schemeClr val="bg1"/>
                </a:solidFill>
              </a:rPr>
            </a:br>
            <a:endParaRPr lang="ru-RU" sz="4000" b="1" dirty="0">
              <a:solidFill>
                <a:schemeClr val="bg1"/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BCCEE10-79AC-47AB-B9C6-9A5DF74B6677}"/>
              </a:ext>
            </a:extLst>
          </p:cNvPr>
          <p:cNvSpPr txBox="1"/>
          <p:nvPr/>
        </p:nvSpPr>
        <p:spPr>
          <a:xfrm>
            <a:off x="361950" y="1495321"/>
            <a:ext cx="11309590" cy="43396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>
                <a:solidFill>
                  <a:schemeClr val="bg1"/>
                </a:solidFill>
              </a:rPr>
              <a:t>Зависимые люди в период трезвости могут заменять алкоголь другими формами поведения, такими как чрезмерная работа, стремление к достижениям или сексуальная активность. </a:t>
            </a:r>
            <a:br>
              <a:rPr lang="ru-RU" sz="3200" dirty="0">
                <a:solidFill>
                  <a:schemeClr val="bg1"/>
                </a:solidFill>
              </a:rPr>
            </a:br>
            <a:br>
              <a:rPr lang="ru-RU" sz="3200" dirty="0">
                <a:solidFill>
                  <a:schemeClr val="bg1"/>
                </a:solidFill>
              </a:rPr>
            </a:br>
            <a:r>
              <a:rPr lang="ru-RU" sz="3200" dirty="0">
                <a:solidFill>
                  <a:schemeClr val="bg1"/>
                </a:solidFill>
              </a:rPr>
              <a:t>Это поведение может служить заменой ПАВ, но может приводить к новым проблемам и срывам, если происходит без внутренних изменений.</a:t>
            </a:r>
          </a:p>
          <a:p>
            <a:endParaRPr lang="ru-RU" sz="2400" dirty="0">
              <a:solidFill>
                <a:schemeClr val="bg1"/>
              </a:solidFill>
            </a:endParaRPr>
          </a:p>
          <a:p>
            <a:pPr marL="457200" indent="-457200">
              <a:buFont typeface="Wingdings" panose="05000000000000000000" pitchFamily="2" charset="2"/>
              <a:buChar char="Ø"/>
            </a:pPr>
            <a:endParaRPr lang="ru-RU" sz="2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706442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324F6427-0DE3-44FC-A8BC-F3BA72B6A61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1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EAA171F6-96F3-4242-84B4-E72C603A7B3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52000" contrast="-7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54182" y="287481"/>
            <a:ext cx="9085118" cy="920358"/>
          </a:xfrm>
          <a:prstGeom prst="roundRect">
            <a:avLst>
              <a:gd name="adj" fmla="val 25133"/>
            </a:avLst>
          </a:prstGeom>
          <a:ln w="19050">
            <a:solidFill>
              <a:schemeClr val="bg1">
                <a:lumMod val="95000"/>
              </a:schemeClr>
            </a:solidFill>
          </a:ln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AF1B5783-868B-4C31-B466-01059B07E0AA}"/>
              </a:ext>
            </a:extLst>
          </p:cNvPr>
          <p:cNvSpPr txBox="1"/>
          <p:nvPr/>
        </p:nvSpPr>
        <p:spPr>
          <a:xfrm>
            <a:off x="554182" y="378766"/>
            <a:ext cx="908511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>
                <a:solidFill>
                  <a:schemeClr val="bg1"/>
                </a:solidFill>
              </a:rPr>
              <a:t>Виды </a:t>
            </a:r>
            <a:r>
              <a:rPr lang="ru-RU" sz="4000" b="1" dirty="0" err="1">
                <a:solidFill>
                  <a:schemeClr val="bg1"/>
                </a:solidFill>
              </a:rPr>
              <a:t>компульсивного</a:t>
            </a:r>
            <a:r>
              <a:rPr lang="ru-RU" sz="4000" b="1" dirty="0">
                <a:solidFill>
                  <a:schemeClr val="bg1"/>
                </a:solidFill>
              </a:rPr>
              <a:t> поведения</a:t>
            </a:r>
            <a:br>
              <a:rPr lang="ru-RU" sz="3200" b="1" dirty="0">
                <a:solidFill>
                  <a:schemeClr val="bg1"/>
                </a:solidFill>
              </a:rPr>
            </a:br>
            <a:endParaRPr lang="ru-RU" sz="3200" b="1" dirty="0">
              <a:solidFill>
                <a:schemeClr val="bg1"/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BCCEE10-79AC-47AB-B9C6-9A5DF74B6677}"/>
              </a:ext>
            </a:extLst>
          </p:cNvPr>
          <p:cNvSpPr txBox="1"/>
          <p:nvPr/>
        </p:nvSpPr>
        <p:spPr>
          <a:xfrm>
            <a:off x="242455" y="1615316"/>
            <a:ext cx="11309590" cy="38472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AutoNum type="arabicPeriod"/>
            </a:pPr>
            <a:r>
              <a:rPr lang="ru-RU" sz="3200" dirty="0" err="1">
                <a:solidFill>
                  <a:schemeClr val="bg1"/>
                </a:solidFill>
              </a:rPr>
              <a:t>Компульсив</a:t>
            </a:r>
            <a:r>
              <a:rPr lang="ru-RU" sz="3200" dirty="0">
                <a:solidFill>
                  <a:schemeClr val="bg1"/>
                </a:solidFill>
              </a:rPr>
              <a:t> на работу</a:t>
            </a:r>
          </a:p>
          <a:p>
            <a:pPr marL="457200" indent="-457200">
              <a:buAutoNum type="arabicPeriod"/>
            </a:pPr>
            <a:r>
              <a:rPr lang="ru-RU" sz="3200" dirty="0" err="1">
                <a:solidFill>
                  <a:schemeClr val="bg1"/>
                </a:solidFill>
              </a:rPr>
              <a:t>Компульсив</a:t>
            </a:r>
            <a:r>
              <a:rPr lang="ru-RU" sz="3200" dirty="0">
                <a:solidFill>
                  <a:schemeClr val="bg1"/>
                </a:solidFill>
              </a:rPr>
              <a:t> на достижения</a:t>
            </a:r>
          </a:p>
          <a:p>
            <a:pPr marL="457200" indent="-457200">
              <a:buAutoNum type="arabicPeriod"/>
            </a:pPr>
            <a:r>
              <a:rPr lang="ru-RU" sz="3200" dirty="0" err="1">
                <a:solidFill>
                  <a:schemeClr val="bg1"/>
                </a:solidFill>
              </a:rPr>
              <a:t>Компульсив</a:t>
            </a:r>
            <a:r>
              <a:rPr lang="ru-RU" sz="3200" dirty="0">
                <a:solidFill>
                  <a:schemeClr val="bg1"/>
                </a:solidFill>
              </a:rPr>
              <a:t> на отношения</a:t>
            </a:r>
          </a:p>
          <a:p>
            <a:pPr marL="457200" indent="-457200">
              <a:buAutoNum type="arabicPeriod"/>
            </a:pPr>
            <a:r>
              <a:rPr lang="ru-RU" sz="3200" dirty="0" err="1">
                <a:solidFill>
                  <a:schemeClr val="bg1"/>
                </a:solidFill>
              </a:rPr>
              <a:t>Компульсив</a:t>
            </a:r>
            <a:r>
              <a:rPr lang="ru-RU" sz="3200" dirty="0">
                <a:solidFill>
                  <a:schemeClr val="bg1"/>
                </a:solidFill>
              </a:rPr>
              <a:t> на секс</a:t>
            </a:r>
          </a:p>
          <a:p>
            <a:pPr marL="457200" indent="-457200">
              <a:buAutoNum type="arabicPeriod"/>
            </a:pPr>
            <a:r>
              <a:rPr lang="ru-RU" sz="3200" dirty="0" err="1">
                <a:solidFill>
                  <a:schemeClr val="bg1"/>
                </a:solidFill>
              </a:rPr>
              <a:t>Компульсив</a:t>
            </a:r>
            <a:r>
              <a:rPr lang="ru-RU" sz="3200" dirty="0">
                <a:solidFill>
                  <a:schemeClr val="bg1"/>
                </a:solidFill>
              </a:rPr>
              <a:t> на спорт</a:t>
            </a:r>
          </a:p>
          <a:p>
            <a:pPr marL="457200" indent="-457200">
              <a:buAutoNum type="arabicPeriod"/>
            </a:pPr>
            <a:r>
              <a:rPr lang="ru-RU" sz="3200" dirty="0" err="1">
                <a:solidFill>
                  <a:schemeClr val="bg1"/>
                </a:solidFill>
              </a:rPr>
              <a:t>Компульсив</a:t>
            </a:r>
            <a:r>
              <a:rPr lang="ru-RU" sz="3200" dirty="0">
                <a:solidFill>
                  <a:schemeClr val="bg1"/>
                </a:solidFill>
              </a:rPr>
              <a:t> на риски</a:t>
            </a:r>
          </a:p>
          <a:p>
            <a:pPr marL="457200" indent="-457200">
              <a:buAutoNum type="arabicPeriod"/>
            </a:pPr>
            <a:endParaRPr lang="ru-RU" sz="2400" dirty="0">
              <a:solidFill>
                <a:schemeClr val="bg1"/>
              </a:solidFill>
            </a:endParaRPr>
          </a:p>
          <a:p>
            <a:pPr marL="457200" indent="-457200">
              <a:buFont typeface="Wingdings" panose="05000000000000000000" pitchFamily="2" charset="2"/>
              <a:buChar char="Ø"/>
            </a:pPr>
            <a:endParaRPr lang="ru-RU" sz="2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668921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324F6427-0DE3-44FC-A8BC-F3BA72B6A61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"/>
            <a:ext cx="12192000" cy="6858001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EAA171F6-96F3-4242-84B4-E72C603A7B3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52000" contrast="-7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54182" y="287481"/>
            <a:ext cx="9085118" cy="920358"/>
          </a:xfrm>
          <a:prstGeom prst="roundRect">
            <a:avLst>
              <a:gd name="adj" fmla="val 25133"/>
            </a:avLst>
          </a:prstGeom>
          <a:ln w="19050">
            <a:solidFill>
              <a:schemeClr val="bg1">
                <a:lumMod val="95000"/>
              </a:schemeClr>
            </a:solidFill>
          </a:ln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AF1B5783-868B-4C31-B466-01059B07E0AA}"/>
              </a:ext>
            </a:extLst>
          </p:cNvPr>
          <p:cNvSpPr txBox="1"/>
          <p:nvPr/>
        </p:nvSpPr>
        <p:spPr>
          <a:xfrm>
            <a:off x="554182" y="441514"/>
            <a:ext cx="908511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>
                <a:solidFill>
                  <a:schemeClr val="bg1"/>
                </a:solidFill>
              </a:rPr>
              <a:t>План по дням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BCCEE10-79AC-47AB-B9C6-9A5DF74B6677}"/>
              </a:ext>
            </a:extLst>
          </p:cNvPr>
          <p:cNvSpPr txBox="1"/>
          <p:nvPr/>
        </p:nvSpPr>
        <p:spPr>
          <a:xfrm>
            <a:off x="361949" y="1495321"/>
            <a:ext cx="11180193" cy="5170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ru-RU" sz="2200" dirty="0">
                <a:solidFill>
                  <a:schemeClr val="bg1"/>
                </a:solidFill>
              </a:rPr>
              <a:t>Введение в проблему химической зависимости: определение, выявление симптомов, стадии, генетические и психологические аспекты. Мотивация на лечение и работа с сопротивлением лечению клиентов и их родственников (на 1-ой консультации). Клиническая диагностика и первичная консультация.</a:t>
            </a:r>
          </a:p>
          <a:p>
            <a:pPr marL="457200" indent="-457200">
              <a:buFont typeface="+mj-lt"/>
              <a:buAutoNum type="arabicPeriod"/>
            </a:pPr>
            <a:r>
              <a:rPr lang="ru-RU" sz="2200" dirty="0">
                <a:solidFill>
                  <a:schemeClr val="bg1"/>
                </a:solidFill>
              </a:rPr>
              <a:t>Биохимические и психологические механизмы формирования зависимости: как формируется зависимость и как она разрушает психику клиента.</a:t>
            </a:r>
            <a:br>
              <a:rPr lang="ru-RU" sz="2200" dirty="0">
                <a:solidFill>
                  <a:schemeClr val="bg1"/>
                </a:solidFill>
              </a:rPr>
            </a:br>
            <a:r>
              <a:rPr lang="ru-RU" sz="2200" dirty="0">
                <a:solidFill>
                  <a:schemeClr val="bg1"/>
                </a:solidFill>
              </a:rPr>
              <a:t>Методы лечения: 12-шаговая программа (суть), трансовые методики.</a:t>
            </a:r>
          </a:p>
          <a:p>
            <a:pPr marL="457200" indent="-457200">
              <a:buFont typeface="+mj-lt"/>
              <a:buAutoNum type="arabicPeriod"/>
            </a:pPr>
            <a:r>
              <a:rPr lang="ru-RU" sz="2200" dirty="0">
                <a:solidFill>
                  <a:schemeClr val="bg1"/>
                </a:solidFill>
              </a:rPr>
              <a:t>Причины срывов и их профилактика (работа со срывами).</a:t>
            </a:r>
          </a:p>
          <a:p>
            <a:pPr marL="457200" indent="-457200">
              <a:buFont typeface="+mj-lt"/>
              <a:buAutoNum type="arabicPeriod"/>
            </a:pPr>
            <a:r>
              <a:rPr lang="ru-RU" sz="2200" dirty="0" err="1">
                <a:solidFill>
                  <a:schemeClr val="bg1"/>
                </a:solidFill>
              </a:rPr>
              <a:t>Компульсивное</a:t>
            </a:r>
            <a:r>
              <a:rPr lang="ru-RU" sz="2200" dirty="0">
                <a:solidFill>
                  <a:schemeClr val="bg1"/>
                </a:solidFill>
              </a:rPr>
              <a:t> поведение как одна из причин срывов у выздоравливающих. Понятие, виды.</a:t>
            </a:r>
          </a:p>
          <a:p>
            <a:pPr marL="457200" indent="-457200">
              <a:buFont typeface="+mj-lt"/>
              <a:buAutoNum type="arabicPeriod"/>
            </a:pPr>
            <a:r>
              <a:rPr lang="ru-RU" sz="2200" dirty="0">
                <a:solidFill>
                  <a:schemeClr val="bg1"/>
                </a:solidFill>
              </a:rPr>
              <a:t>Факторы, способствующие срыву - внешние ситуации, внутренние состояния, которые самостоятельно или в сочетании друг с другом приводят человека к срыву на потребление ПАВ.</a:t>
            </a:r>
          </a:p>
          <a:p>
            <a:pPr marL="457200" indent="-457200">
              <a:buFont typeface="+mj-lt"/>
              <a:buAutoNum type="arabicPeriod"/>
            </a:pPr>
            <a:r>
              <a:rPr lang="ru-RU" sz="2200" dirty="0">
                <a:solidFill>
                  <a:schemeClr val="bg1"/>
                </a:solidFill>
              </a:rPr>
              <a:t>Работа с "внутренним алкоголиком" клиента (методика </a:t>
            </a:r>
            <a:r>
              <a:rPr lang="ru-RU" sz="2200" dirty="0" err="1">
                <a:solidFill>
                  <a:schemeClr val="bg1"/>
                </a:solidFill>
              </a:rPr>
              <a:t>психосинтеза</a:t>
            </a:r>
            <a:r>
              <a:rPr lang="ru-RU" sz="2200" dirty="0">
                <a:solidFill>
                  <a:schemeClr val="bg1"/>
                </a:solidFill>
              </a:rPr>
              <a:t>).Работа с сопротивлением лечению. Работа по 12 шагам программы для химически зависимых.</a:t>
            </a:r>
            <a:endParaRPr lang="ru-RU" sz="22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949119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324F6427-0DE3-44FC-A8BC-F3BA72B6A61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1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EAA171F6-96F3-4242-84B4-E72C603A7B3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52000" contrast="-7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54182" y="287481"/>
            <a:ext cx="9085118" cy="920358"/>
          </a:xfrm>
          <a:prstGeom prst="roundRect">
            <a:avLst>
              <a:gd name="adj" fmla="val 25133"/>
            </a:avLst>
          </a:prstGeom>
          <a:ln w="19050">
            <a:solidFill>
              <a:schemeClr val="bg1">
                <a:lumMod val="95000"/>
              </a:schemeClr>
            </a:solidFill>
          </a:ln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AF1B5783-868B-4C31-B466-01059B07E0AA}"/>
              </a:ext>
            </a:extLst>
          </p:cNvPr>
          <p:cNvSpPr txBox="1"/>
          <p:nvPr/>
        </p:nvSpPr>
        <p:spPr>
          <a:xfrm>
            <a:off x="554182" y="378766"/>
            <a:ext cx="908511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>
                <a:solidFill>
                  <a:schemeClr val="bg1"/>
                </a:solidFill>
              </a:rPr>
              <a:t>Виды </a:t>
            </a:r>
            <a:r>
              <a:rPr lang="ru-RU" sz="4000" b="1" dirty="0" err="1">
                <a:solidFill>
                  <a:schemeClr val="bg1"/>
                </a:solidFill>
              </a:rPr>
              <a:t>компульсивного</a:t>
            </a:r>
            <a:r>
              <a:rPr lang="ru-RU" sz="4000" b="1" dirty="0">
                <a:solidFill>
                  <a:schemeClr val="bg1"/>
                </a:solidFill>
              </a:rPr>
              <a:t> поведения</a:t>
            </a:r>
            <a:br>
              <a:rPr lang="ru-RU" sz="3200" b="1" dirty="0">
                <a:solidFill>
                  <a:schemeClr val="bg1"/>
                </a:solidFill>
              </a:rPr>
            </a:br>
            <a:endParaRPr lang="ru-RU" sz="3200" b="1" dirty="0">
              <a:solidFill>
                <a:schemeClr val="bg1"/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BCCEE10-79AC-47AB-B9C6-9A5DF74B6677}"/>
              </a:ext>
            </a:extLst>
          </p:cNvPr>
          <p:cNvSpPr txBox="1"/>
          <p:nvPr/>
        </p:nvSpPr>
        <p:spPr>
          <a:xfrm>
            <a:off x="361950" y="1495321"/>
            <a:ext cx="11309590" cy="33547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AutoNum type="arabicPeriod"/>
            </a:pPr>
            <a:r>
              <a:rPr lang="ru-RU" sz="3200" dirty="0" err="1">
                <a:solidFill>
                  <a:schemeClr val="bg1"/>
                </a:solidFill>
              </a:rPr>
              <a:t>Компульсив</a:t>
            </a:r>
            <a:r>
              <a:rPr lang="ru-RU" sz="3200" dirty="0">
                <a:solidFill>
                  <a:schemeClr val="bg1"/>
                </a:solidFill>
              </a:rPr>
              <a:t> на еду</a:t>
            </a:r>
          </a:p>
          <a:p>
            <a:pPr marL="457200" indent="-457200">
              <a:buAutoNum type="arabicPeriod"/>
            </a:pPr>
            <a:r>
              <a:rPr lang="ru-RU" sz="3200" dirty="0" err="1">
                <a:solidFill>
                  <a:schemeClr val="bg1"/>
                </a:solidFill>
              </a:rPr>
              <a:t>Компульсив</a:t>
            </a:r>
            <a:r>
              <a:rPr lang="ru-RU" sz="3200" dirty="0">
                <a:solidFill>
                  <a:schemeClr val="bg1"/>
                </a:solidFill>
              </a:rPr>
              <a:t> на траты</a:t>
            </a:r>
          </a:p>
          <a:p>
            <a:pPr marL="457200" indent="-457200">
              <a:buAutoNum type="arabicPeriod"/>
            </a:pPr>
            <a:r>
              <a:rPr lang="ru-RU" sz="3200" dirty="0" err="1">
                <a:solidFill>
                  <a:schemeClr val="bg1"/>
                </a:solidFill>
              </a:rPr>
              <a:t>Компульсив</a:t>
            </a:r>
            <a:r>
              <a:rPr lang="ru-RU" sz="3200" dirty="0">
                <a:solidFill>
                  <a:schemeClr val="bg1"/>
                </a:solidFill>
              </a:rPr>
              <a:t> на компьютер</a:t>
            </a:r>
          </a:p>
          <a:p>
            <a:pPr marL="457200" indent="-457200">
              <a:buAutoNum type="arabicPeriod"/>
            </a:pPr>
            <a:r>
              <a:rPr lang="ru-RU" sz="3200" dirty="0" err="1">
                <a:solidFill>
                  <a:schemeClr val="bg1"/>
                </a:solidFill>
              </a:rPr>
              <a:t>Компульсив</a:t>
            </a:r>
            <a:r>
              <a:rPr lang="ru-RU" sz="3200" dirty="0">
                <a:solidFill>
                  <a:schemeClr val="bg1"/>
                </a:solidFill>
              </a:rPr>
              <a:t> на телевизор</a:t>
            </a:r>
          </a:p>
          <a:p>
            <a:pPr marL="457200" indent="-457200">
              <a:buAutoNum type="arabicPeriod"/>
            </a:pPr>
            <a:r>
              <a:rPr lang="ru-RU" sz="3200" dirty="0" err="1">
                <a:solidFill>
                  <a:schemeClr val="bg1"/>
                </a:solidFill>
              </a:rPr>
              <a:t>Компульсив</a:t>
            </a:r>
            <a:r>
              <a:rPr lang="ru-RU" sz="3200" dirty="0">
                <a:solidFill>
                  <a:schemeClr val="bg1"/>
                </a:solidFill>
              </a:rPr>
              <a:t> на азартные игры</a:t>
            </a:r>
          </a:p>
          <a:p>
            <a:pPr marL="457200" indent="-457200">
              <a:buAutoNum type="arabicPeriod"/>
            </a:pPr>
            <a:endParaRPr lang="ru-RU" sz="2400" dirty="0">
              <a:solidFill>
                <a:schemeClr val="bg1"/>
              </a:solidFill>
            </a:endParaRPr>
          </a:p>
          <a:p>
            <a:pPr marL="457200" indent="-457200">
              <a:buFont typeface="Wingdings" panose="05000000000000000000" pitchFamily="2" charset="2"/>
              <a:buChar char="Ø"/>
            </a:pPr>
            <a:endParaRPr lang="ru-RU" sz="2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722647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324F6427-0DE3-44FC-A8BC-F3BA72B6A61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1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EAA171F6-96F3-4242-84B4-E72C603A7B3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52000" contrast="-7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54182" y="287481"/>
            <a:ext cx="9085118" cy="920358"/>
          </a:xfrm>
          <a:prstGeom prst="roundRect">
            <a:avLst>
              <a:gd name="adj" fmla="val 25133"/>
            </a:avLst>
          </a:prstGeom>
          <a:ln w="19050">
            <a:solidFill>
              <a:schemeClr val="bg1">
                <a:lumMod val="95000"/>
              </a:schemeClr>
            </a:solidFill>
          </a:ln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AF1B5783-868B-4C31-B466-01059B07E0AA}"/>
              </a:ext>
            </a:extLst>
          </p:cNvPr>
          <p:cNvSpPr txBox="1"/>
          <p:nvPr/>
        </p:nvSpPr>
        <p:spPr>
          <a:xfrm>
            <a:off x="554182" y="378766"/>
            <a:ext cx="908511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>
                <a:solidFill>
                  <a:schemeClr val="bg1"/>
                </a:solidFill>
              </a:rPr>
              <a:t>5 День</a:t>
            </a:r>
            <a:br>
              <a:rPr lang="ru-RU" sz="3200" b="1" dirty="0">
                <a:solidFill>
                  <a:schemeClr val="bg1"/>
                </a:solidFill>
              </a:rPr>
            </a:br>
            <a:endParaRPr lang="ru-RU" sz="3200" b="1" dirty="0">
              <a:solidFill>
                <a:schemeClr val="bg1"/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BCCEE10-79AC-47AB-B9C6-9A5DF74B6677}"/>
              </a:ext>
            </a:extLst>
          </p:cNvPr>
          <p:cNvSpPr txBox="1"/>
          <p:nvPr/>
        </p:nvSpPr>
        <p:spPr>
          <a:xfrm>
            <a:off x="361950" y="1495321"/>
            <a:ext cx="11309590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AutoNum type="arabicPeriod"/>
            </a:pPr>
            <a:endParaRPr lang="ru-RU" sz="2400" dirty="0">
              <a:solidFill>
                <a:schemeClr val="bg1"/>
              </a:solidFill>
            </a:endParaRPr>
          </a:p>
          <a:p>
            <a:pPr marL="457200" indent="-457200">
              <a:buFont typeface="Wingdings" panose="05000000000000000000" pitchFamily="2" charset="2"/>
              <a:buChar char="Ø"/>
            </a:pPr>
            <a:endParaRPr lang="ru-RU" sz="2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783549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324F6427-0DE3-44FC-A8BC-F3BA72B6A61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0391"/>
            <a:ext cx="12192000" cy="6858001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EAA171F6-96F3-4242-84B4-E72C603A7B3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52000" contrast="-7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54182" y="287481"/>
            <a:ext cx="9085118" cy="920358"/>
          </a:xfrm>
          <a:prstGeom prst="roundRect">
            <a:avLst>
              <a:gd name="adj" fmla="val 25133"/>
            </a:avLst>
          </a:prstGeom>
          <a:ln w="19050">
            <a:solidFill>
              <a:schemeClr val="bg1">
                <a:lumMod val="95000"/>
              </a:schemeClr>
            </a:solidFill>
          </a:ln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AF1B5783-868B-4C31-B466-01059B07E0AA}"/>
              </a:ext>
            </a:extLst>
          </p:cNvPr>
          <p:cNvSpPr txBox="1"/>
          <p:nvPr/>
        </p:nvSpPr>
        <p:spPr>
          <a:xfrm>
            <a:off x="554182" y="378766"/>
            <a:ext cx="9085118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>
                <a:solidFill>
                  <a:schemeClr val="bg1"/>
                </a:solidFill>
              </a:rPr>
              <a:t>Факторы срыва</a:t>
            </a:r>
            <a:br>
              <a:rPr lang="ru-RU" sz="3200" b="1" dirty="0">
                <a:solidFill>
                  <a:schemeClr val="bg1"/>
                </a:solidFill>
              </a:rPr>
            </a:br>
            <a:br>
              <a:rPr lang="ru-RU" sz="3200" b="1" dirty="0">
                <a:solidFill>
                  <a:schemeClr val="bg1"/>
                </a:solidFill>
              </a:rPr>
            </a:br>
            <a:endParaRPr lang="ru-RU" sz="3200" b="1" dirty="0">
              <a:solidFill>
                <a:schemeClr val="bg1"/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BCCEE10-79AC-47AB-B9C6-9A5DF74B6677}"/>
              </a:ext>
            </a:extLst>
          </p:cNvPr>
          <p:cNvSpPr txBox="1"/>
          <p:nvPr/>
        </p:nvSpPr>
        <p:spPr>
          <a:xfrm>
            <a:off x="361950" y="1495321"/>
            <a:ext cx="11309590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>
                <a:solidFill>
                  <a:schemeClr val="bg1"/>
                </a:solidFill>
              </a:rPr>
              <a:t>- Конфликты с близкими, знакомыми и незнакомыми людьми.</a:t>
            </a:r>
          </a:p>
          <a:p>
            <a:r>
              <a:rPr lang="ru-RU" sz="3200" dirty="0">
                <a:solidFill>
                  <a:schemeClr val="bg1"/>
                </a:solidFill>
              </a:rPr>
              <a:t>- Проблемы с законом.</a:t>
            </a:r>
            <a:br>
              <a:rPr lang="ru-RU" sz="3200" dirty="0">
                <a:solidFill>
                  <a:schemeClr val="bg1"/>
                </a:solidFill>
              </a:rPr>
            </a:br>
            <a:r>
              <a:rPr lang="ru-RU" sz="3200" dirty="0">
                <a:solidFill>
                  <a:schemeClr val="bg1"/>
                </a:solidFill>
              </a:rPr>
              <a:t>- Отсутствие денег.</a:t>
            </a:r>
            <a:br>
              <a:rPr lang="ru-RU" sz="3200" dirty="0">
                <a:solidFill>
                  <a:schemeClr val="bg1"/>
                </a:solidFill>
              </a:rPr>
            </a:br>
            <a:r>
              <a:rPr lang="ru-RU" sz="3200" dirty="0">
                <a:solidFill>
                  <a:schemeClr val="bg1"/>
                </a:solidFill>
              </a:rPr>
              <a:t>- Получение нежданных денег или давно ожидаемой суммы.</a:t>
            </a:r>
            <a:br>
              <a:rPr lang="ru-RU" sz="3200" dirty="0">
                <a:solidFill>
                  <a:schemeClr val="bg1"/>
                </a:solidFill>
              </a:rPr>
            </a:br>
            <a:r>
              <a:rPr lang="ru-RU" sz="3200" dirty="0">
                <a:solidFill>
                  <a:schemeClr val="bg1"/>
                </a:solidFill>
              </a:rPr>
              <a:t>- Сильные житейские удачи, везения.</a:t>
            </a:r>
            <a:br>
              <a:rPr lang="ru-RU" sz="3200" dirty="0">
                <a:solidFill>
                  <a:schemeClr val="bg1"/>
                </a:solidFill>
              </a:rPr>
            </a:br>
            <a:r>
              <a:rPr lang="ru-RU" sz="3200" dirty="0">
                <a:solidFill>
                  <a:schemeClr val="bg1"/>
                </a:solidFill>
              </a:rPr>
              <a:t>- Физическое недомогание.</a:t>
            </a:r>
            <a:br>
              <a:rPr lang="ru-RU" sz="3200" dirty="0">
                <a:solidFill>
                  <a:schemeClr val="bg1"/>
                </a:solidFill>
              </a:rPr>
            </a:br>
            <a:r>
              <a:rPr lang="ru-RU" sz="3200" dirty="0">
                <a:solidFill>
                  <a:schemeClr val="bg1"/>
                </a:solidFill>
              </a:rPr>
              <a:t>- Перемены погоды.</a:t>
            </a:r>
            <a:br>
              <a:rPr lang="ru-RU" sz="3200" dirty="0">
                <a:solidFill>
                  <a:schemeClr val="bg1"/>
                </a:solidFill>
              </a:rPr>
            </a:br>
            <a:endParaRPr lang="ru-RU" sz="3200" dirty="0">
              <a:solidFill>
                <a:schemeClr val="bg1"/>
              </a:solidFill>
            </a:endParaRPr>
          </a:p>
          <a:p>
            <a:br>
              <a:rPr lang="ru-RU" sz="2400" dirty="0">
                <a:solidFill>
                  <a:schemeClr val="bg1"/>
                </a:solidFill>
              </a:rPr>
            </a:br>
            <a:endParaRPr lang="ru-RU" sz="2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33008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324F6427-0DE3-44FC-A8BC-F3BA72B6A61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1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EAA171F6-96F3-4242-84B4-E72C603A7B3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52000" contrast="-7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54182" y="287481"/>
            <a:ext cx="9085118" cy="920358"/>
          </a:xfrm>
          <a:prstGeom prst="roundRect">
            <a:avLst>
              <a:gd name="adj" fmla="val 25133"/>
            </a:avLst>
          </a:prstGeom>
          <a:ln w="19050">
            <a:solidFill>
              <a:schemeClr val="bg1">
                <a:lumMod val="95000"/>
              </a:schemeClr>
            </a:solidFill>
          </a:ln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AF1B5783-868B-4C31-B466-01059B07E0AA}"/>
              </a:ext>
            </a:extLst>
          </p:cNvPr>
          <p:cNvSpPr txBox="1"/>
          <p:nvPr/>
        </p:nvSpPr>
        <p:spPr>
          <a:xfrm>
            <a:off x="554182" y="378766"/>
            <a:ext cx="9085118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>
                <a:solidFill>
                  <a:schemeClr val="bg1"/>
                </a:solidFill>
              </a:rPr>
              <a:t>Факторы срыва</a:t>
            </a:r>
            <a:br>
              <a:rPr lang="ru-RU" sz="4000" b="1" dirty="0">
                <a:solidFill>
                  <a:schemeClr val="bg1"/>
                </a:solidFill>
              </a:rPr>
            </a:br>
            <a:br>
              <a:rPr lang="ru-RU" sz="3200" b="1" dirty="0">
                <a:solidFill>
                  <a:schemeClr val="bg1"/>
                </a:solidFill>
              </a:rPr>
            </a:br>
            <a:endParaRPr lang="ru-RU" sz="3200" b="1" dirty="0">
              <a:solidFill>
                <a:schemeClr val="bg1"/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BCCEE10-79AC-47AB-B9C6-9A5DF74B6677}"/>
              </a:ext>
            </a:extLst>
          </p:cNvPr>
          <p:cNvSpPr txBox="1"/>
          <p:nvPr/>
        </p:nvSpPr>
        <p:spPr>
          <a:xfrm>
            <a:off x="361950" y="1495321"/>
            <a:ext cx="11309590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br>
              <a:rPr lang="ru-RU" sz="2400" dirty="0">
                <a:solidFill>
                  <a:schemeClr val="bg1"/>
                </a:solidFill>
              </a:rPr>
            </a:br>
            <a:r>
              <a:rPr lang="ru-RU" sz="3200" dirty="0">
                <a:solidFill>
                  <a:schemeClr val="bg1"/>
                </a:solidFill>
              </a:rPr>
              <a:t>- Переутомление.</a:t>
            </a:r>
            <a:br>
              <a:rPr lang="ru-RU" sz="3200" dirty="0">
                <a:solidFill>
                  <a:schemeClr val="bg1"/>
                </a:solidFill>
              </a:rPr>
            </a:br>
            <a:r>
              <a:rPr lang="ru-RU" sz="3200" dirty="0">
                <a:solidFill>
                  <a:schemeClr val="bg1"/>
                </a:solidFill>
              </a:rPr>
              <a:t>- Нарушение сна, бессонница.</a:t>
            </a:r>
            <a:br>
              <a:rPr lang="ru-RU" sz="3200" dirty="0">
                <a:solidFill>
                  <a:schemeClr val="bg1"/>
                </a:solidFill>
              </a:rPr>
            </a:br>
            <a:r>
              <a:rPr lang="ru-RU" sz="3200" dirty="0">
                <a:solidFill>
                  <a:schemeClr val="bg1"/>
                </a:solidFill>
              </a:rPr>
              <a:t>- Чувство голода, потребление острой и соленой пищи. </a:t>
            </a:r>
            <a:br>
              <a:rPr lang="ru-RU" sz="3200" dirty="0">
                <a:solidFill>
                  <a:schemeClr val="bg1"/>
                </a:solidFill>
              </a:rPr>
            </a:br>
            <a:r>
              <a:rPr lang="ru-RU" sz="3200" dirty="0">
                <a:solidFill>
                  <a:schemeClr val="bg1"/>
                </a:solidFill>
              </a:rPr>
              <a:t>- Потребление большого количества кофе в течение дня.</a:t>
            </a:r>
            <a:br>
              <a:rPr lang="ru-RU" sz="3200" dirty="0">
                <a:solidFill>
                  <a:schemeClr val="bg1"/>
                </a:solidFill>
              </a:rPr>
            </a:br>
            <a:r>
              <a:rPr lang="ru-RU" sz="3200" dirty="0">
                <a:solidFill>
                  <a:schemeClr val="bg1"/>
                </a:solidFill>
              </a:rPr>
              <a:t>- Потребление безалкогольного пива, вина.</a:t>
            </a:r>
            <a:br>
              <a:rPr lang="ru-RU" sz="3200" dirty="0">
                <a:solidFill>
                  <a:schemeClr val="bg1"/>
                </a:solidFill>
              </a:rPr>
            </a:br>
            <a:r>
              <a:rPr lang="ru-RU" sz="3200" dirty="0">
                <a:solidFill>
                  <a:schemeClr val="bg1"/>
                </a:solidFill>
              </a:rPr>
              <a:t>- Чувство обиды.</a:t>
            </a:r>
            <a:br>
              <a:rPr lang="ru-RU" sz="3200" dirty="0">
                <a:solidFill>
                  <a:schemeClr val="bg1"/>
                </a:solidFill>
              </a:rPr>
            </a:br>
            <a:r>
              <a:rPr lang="ru-RU" sz="3200" dirty="0">
                <a:solidFill>
                  <a:schemeClr val="bg1"/>
                </a:solidFill>
              </a:rPr>
              <a:t>- Одиночество.</a:t>
            </a:r>
            <a:br>
              <a:rPr lang="ru-RU" sz="3200" dirty="0">
                <a:solidFill>
                  <a:schemeClr val="bg1"/>
                </a:solidFill>
              </a:rPr>
            </a:br>
            <a:r>
              <a:rPr lang="ru-RU" sz="3200" dirty="0">
                <a:solidFill>
                  <a:schemeClr val="bg1"/>
                </a:solidFill>
              </a:rPr>
              <a:t>- Скука.</a:t>
            </a:r>
            <a:endParaRPr lang="ru-RU" sz="3200" dirty="0"/>
          </a:p>
          <a:p>
            <a:endParaRPr lang="ru-RU" sz="2800" dirty="0">
              <a:solidFill>
                <a:schemeClr val="bg1"/>
              </a:solidFill>
            </a:endParaRPr>
          </a:p>
          <a:p>
            <a:br>
              <a:rPr lang="ru-RU" sz="2400" dirty="0">
                <a:solidFill>
                  <a:schemeClr val="bg1"/>
                </a:solidFill>
              </a:rPr>
            </a:br>
            <a:endParaRPr lang="ru-RU" sz="2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355606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324F6427-0DE3-44FC-A8BC-F3BA72B6A61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"/>
            <a:ext cx="12192000" cy="6858001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EAA171F6-96F3-4242-84B4-E72C603A7B3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52000" contrast="-7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54182" y="287481"/>
            <a:ext cx="9085118" cy="920358"/>
          </a:xfrm>
          <a:prstGeom prst="roundRect">
            <a:avLst>
              <a:gd name="adj" fmla="val 25133"/>
            </a:avLst>
          </a:prstGeom>
          <a:ln w="19050">
            <a:solidFill>
              <a:schemeClr val="bg1">
                <a:lumMod val="95000"/>
              </a:schemeClr>
            </a:solidFill>
          </a:ln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AF1B5783-868B-4C31-B466-01059B07E0AA}"/>
              </a:ext>
            </a:extLst>
          </p:cNvPr>
          <p:cNvSpPr txBox="1"/>
          <p:nvPr/>
        </p:nvSpPr>
        <p:spPr>
          <a:xfrm>
            <a:off x="715410" y="287481"/>
            <a:ext cx="9085118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>
                <a:solidFill>
                  <a:schemeClr val="bg1"/>
                </a:solidFill>
              </a:rPr>
              <a:t>Факторы срыва</a:t>
            </a:r>
            <a:br>
              <a:rPr lang="ru-RU" sz="3200" b="1" dirty="0">
                <a:solidFill>
                  <a:schemeClr val="bg1"/>
                </a:solidFill>
              </a:rPr>
            </a:br>
            <a:br>
              <a:rPr lang="ru-RU" sz="3200" b="1" dirty="0">
                <a:solidFill>
                  <a:schemeClr val="bg1"/>
                </a:solidFill>
              </a:rPr>
            </a:br>
            <a:endParaRPr lang="ru-RU" sz="3200" b="1" dirty="0">
              <a:solidFill>
                <a:schemeClr val="bg1"/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BCCEE10-79AC-47AB-B9C6-9A5DF74B6677}"/>
              </a:ext>
            </a:extLst>
          </p:cNvPr>
          <p:cNvSpPr txBox="1"/>
          <p:nvPr/>
        </p:nvSpPr>
        <p:spPr>
          <a:xfrm>
            <a:off x="361950" y="1495321"/>
            <a:ext cx="11309590" cy="63094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>
                <a:solidFill>
                  <a:schemeClr val="bg1"/>
                </a:solidFill>
              </a:rPr>
              <a:t>- Хранение дома и на работе алкогольных напитков.</a:t>
            </a:r>
            <a:br>
              <a:rPr lang="ru-RU" sz="3200" dirty="0">
                <a:solidFill>
                  <a:schemeClr val="bg1"/>
                </a:solidFill>
              </a:rPr>
            </a:br>
            <a:r>
              <a:rPr lang="ru-RU" sz="3200" dirty="0">
                <a:solidFill>
                  <a:schemeClr val="bg1"/>
                </a:solidFill>
              </a:rPr>
              <a:t>- Посещение мест, где присутствует алкоголь. </a:t>
            </a:r>
            <a:br>
              <a:rPr lang="ru-RU" sz="3200" dirty="0">
                <a:solidFill>
                  <a:schemeClr val="bg1"/>
                </a:solidFill>
              </a:rPr>
            </a:br>
            <a:r>
              <a:rPr lang="ru-RU" sz="3200" dirty="0">
                <a:solidFill>
                  <a:schemeClr val="bg1"/>
                </a:solidFill>
              </a:rPr>
              <a:t>- Сомнения в своем алкоголизме.</a:t>
            </a:r>
            <a:br>
              <a:rPr lang="ru-RU" sz="3200" dirty="0">
                <a:solidFill>
                  <a:schemeClr val="bg1"/>
                </a:solidFill>
              </a:rPr>
            </a:br>
            <a:r>
              <a:rPr lang="ru-RU" sz="3200" dirty="0">
                <a:solidFill>
                  <a:schemeClr val="bg1"/>
                </a:solidFill>
              </a:rPr>
              <a:t>- Сомнения в необходимости сохранения трезвости</a:t>
            </a:r>
            <a:br>
              <a:rPr lang="ru-RU" sz="3200" dirty="0">
                <a:solidFill>
                  <a:schemeClr val="bg1"/>
                </a:solidFill>
              </a:rPr>
            </a:br>
            <a:r>
              <a:rPr lang="ru-RU" sz="3200" dirty="0">
                <a:solidFill>
                  <a:schemeClr val="bg1"/>
                </a:solidFill>
              </a:rPr>
              <a:t>- Слишком большая уверенность в своей трезвости. </a:t>
            </a:r>
            <a:br>
              <a:rPr lang="ru-RU" sz="3200" dirty="0">
                <a:solidFill>
                  <a:schemeClr val="bg1"/>
                </a:solidFill>
              </a:rPr>
            </a:br>
            <a:r>
              <a:rPr lang="ru-RU" sz="3200" dirty="0">
                <a:solidFill>
                  <a:schemeClr val="bg1"/>
                </a:solidFill>
              </a:rPr>
              <a:t>- Возобновление старых рюмочных знакомств.</a:t>
            </a:r>
            <a:br>
              <a:rPr lang="ru-RU" sz="3200" dirty="0">
                <a:solidFill>
                  <a:schemeClr val="bg1"/>
                </a:solidFill>
              </a:rPr>
            </a:br>
            <a:r>
              <a:rPr lang="ru-RU" sz="3200" dirty="0">
                <a:solidFill>
                  <a:schemeClr val="bg1"/>
                </a:solidFill>
              </a:rPr>
              <a:t>- Проба контролируемого питья.</a:t>
            </a:r>
            <a:br>
              <a:rPr lang="ru-RU" sz="3200" dirty="0">
                <a:solidFill>
                  <a:schemeClr val="bg1"/>
                </a:solidFill>
              </a:rPr>
            </a:br>
            <a:r>
              <a:rPr lang="ru-RU" sz="3200" dirty="0">
                <a:solidFill>
                  <a:schemeClr val="bg1"/>
                </a:solidFill>
              </a:rPr>
              <a:t>- Неумение планировать дела.</a:t>
            </a:r>
            <a:br>
              <a:rPr lang="ru-RU" sz="3200" dirty="0">
                <a:solidFill>
                  <a:schemeClr val="bg1"/>
                </a:solidFill>
              </a:rPr>
            </a:br>
            <a:r>
              <a:rPr lang="ru-RU" sz="3200" dirty="0">
                <a:solidFill>
                  <a:schemeClr val="bg1"/>
                </a:solidFill>
              </a:rPr>
              <a:t>- Потери контактов со своим психотерапевтом, психологом или группой взаимопомощи.</a:t>
            </a:r>
            <a:br>
              <a:rPr lang="ru-RU" sz="3200" dirty="0">
                <a:solidFill>
                  <a:schemeClr val="bg1"/>
                </a:solidFill>
              </a:rPr>
            </a:br>
            <a:endParaRPr lang="ru-RU" sz="3200" dirty="0">
              <a:solidFill>
                <a:schemeClr val="bg1"/>
              </a:solidFill>
            </a:endParaRPr>
          </a:p>
          <a:p>
            <a:endParaRPr lang="ru-RU" sz="2400" dirty="0">
              <a:solidFill>
                <a:schemeClr val="bg1"/>
              </a:solidFill>
            </a:endParaRPr>
          </a:p>
          <a:p>
            <a:pPr marL="457200" indent="-457200">
              <a:buFont typeface="Wingdings" panose="05000000000000000000" pitchFamily="2" charset="2"/>
              <a:buChar char="Ø"/>
            </a:pPr>
            <a:endParaRPr lang="ru-RU" sz="2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822679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324F6427-0DE3-44FC-A8BC-F3BA72B6A61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84464" y="0"/>
            <a:ext cx="12192000" cy="6858001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EAA171F6-96F3-4242-84B4-E72C603A7B3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52000" contrast="-7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54182" y="287481"/>
            <a:ext cx="9085118" cy="920358"/>
          </a:xfrm>
          <a:prstGeom prst="roundRect">
            <a:avLst>
              <a:gd name="adj" fmla="val 25133"/>
            </a:avLst>
          </a:prstGeom>
          <a:ln w="19050">
            <a:solidFill>
              <a:schemeClr val="bg1">
                <a:lumMod val="95000"/>
              </a:schemeClr>
            </a:solidFill>
          </a:ln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AF1B5783-868B-4C31-B466-01059B07E0AA}"/>
              </a:ext>
            </a:extLst>
          </p:cNvPr>
          <p:cNvSpPr txBox="1"/>
          <p:nvPr/>
        </p:nvSpPr>
        <p:spPr>
          <a:xfrm>
            <a:off x="554182" y="378766"/>
            <a:ext cx="908511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>
                <a:solidFill>
                  <a:schemeClr val="bg1"/>
                </a:solidFill>
              </a:rPr>
              <a:t>6 День</a:t>
            </a:r>
            <a:br>
              <a:rPr lang="ru-RU" sz="3200" b="1" dirty="0">
                <a:solidFill>
                  <a:schemeClr val="bg1"/>
                </a:solidFill>
              </a:rPr>
            </a:br>
            <a:br>
              <a:rPr lang="ru-RU" sz="3200" b="1" dirty="0">
                <a:solidFill>
                  <a:schemeClr val="bg1"/>
                </a:solidFill>
              </a:rPr>
            </a:br>
            <a:endParaRPr lang="ru-RU" sz="32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434634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324F6427-0DE3-44FC-A8BC-F3BA72B6A61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1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EAA171F6-96F3-4242-84B4-E72C603A7B3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52000" contrast="-7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54182" y="287481"/>
            <a:ext cx="9085118" cy="920358"/>
          </a:xfrm>
          <a:prstGeom prst="roundRect">
            <a:avLst>
              <a:gd name="adj" fmla="val 25133"/>
            </a:avLst>
          </a:prstGeom>
          <a:ln w="19050">
            <a:solidFill>
              <a:schemeClr val="bg1">
                <a:lumMod val="95000"/>
              </a:schemeClr>
            </a:solidFill>
          </a:ln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AF1B5783-868B-4C31-B466-01059B07E0AA}"/>
              </a:ext>
            </a:extLst>
          </p:cNvPr>
          <p:cNvSpPr txBox="1"/>
          <p:nvPr/>
        </p:nvSpPr>
        <p:spPr>
          <a:xfrm>
            <a:off x="554182" y="417253"/>
            <a:ext cx="908511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dirty="0">
                <a:solidFill>
                  <a:schemeClr val="bg1"/>
                </a:solidFill>
                <a:effectLst/>
                <a:latin typeface="Helvetica Neue" panose="02000503000000020004" pitchFamily="2" charset="0"/>
              </a:rPr>
              <a:t>Работа с </a:t>
            </a:r>
            <a:r>
              <a:rPr lang="ru-RU" sz="4000" dirty="0" err="1">
                <a:solidFill>
                  <a:schemeClr val="bg1"/>
                </a:solidFill>
                <a:effectLst/>
                <a:latin typeface="Helvetica Neue" panose="02000503000000020004" pitchFamily="2" charset="0"/>
              </a:rPr>
              <a:t>субличностью</a:t>
            </a:r>
            <a:endParaRPr lang="ru-RU" sz="4000" dirty="0">
              <a:solidFill>
                <a:schemeClr val="bg1"/>
              </a:solidFill>
              <a:effectLst/>
              <a:latin typeface="Helvetica Neue" panose="02000503000000020004" pitchFamily="2" charset="0"/>
            </a:endParaRPr>
          </a:p>
          <a:p>
            <a:pPr algn="ctr"/>
            <a:endParaRPr lang="ru-RU" sz="3200" b="1" dirty="0">
              <a:solidFill>
                <a:schemeClr val="bg1"/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BCCEE10-79AC-47AB-B9C6-9A5DF74B6677}"/>
              </a:ext>
            </a:extLst>
          </p:cNvPr>
          <p:cNvSpPr txBox="1"/>
          <p:nvPr/>
        </p:nvSpPr>
        <p:spPr>
          <a:xfrm>
            <a:off x="554181" y="1419281"/>
            <a:ext cx="11466833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>
                <a:solidFill>
                  <a:schemeClr val="bg1"/>
                </a:solidFill>
              </a:rPr>
              <a:t>Задание 1 – воспроизвести зрительный портрет зависимой части личности человека.</a:t>
            </a:r>
            <a:br>
              <a:rPr lang="ru-RU" sz="2800" dirty="0">
                <a:solidFill>
                  <a:schemeClr val="bg1"/>
                </a:solidFill>
              </a:rPr>
            </a:br>
            <a:br>
              <a:rPr lang="ru-RU" sz="2800" dirty="0">
                <a:solidFill>
                  <a:schemeClr val="bg1"/>
                </a:solidFill>
              </a:rPr>
            </a:br>
            <a:r>
              <a:rPr lang="ru-RU" sz="3200" dirty="0">
                <a:solidFill>
                  <a:schemeClr val="bg1"/>
                </a:solidFill>
              </a:rPr>
              <a:t>На кого похож? </a:t>
            </a:r>
            <a:br>
              <a:rPr lang="ru-RU" sz="2800" dirty="0">
                <a:solidFill>
                  <a:schemeClr val="bg1"/>
                </a:solidFill>
              </a:rPr>
            </a:br>
            <a:r>
              <a:rPr lang="ru-RU" sz="2400" dirty="0">
                <a:solidFill>
                  <a:schemeClr val="bg1"/>
                </a:solidFill>
              </a:rPr>
              <a:t>Выражение лица, выражение глаз, мимика, цвет лица, прическа. Физические данные. Рост, комплекция, походка, жестикуляция.</a:t>
            </a:r>
            <a:br>
              <a:rPr lang="ru-RU" sz="2400" dirty="0">
                <a:solidFill>
                  <a:schemeClr val="bg1"/>
                </a:solidFill>
              </a:rPr>
            </a:br>
            <a:r>
              <a:rPr lang="ru-RU" sz="2400" dirty="0">
                <a:solidFill>
                  <a:schemeClr val="bg1"/>
                </a:solidFill>
              </a:rPr>
              <a:t>Физическая сила, энергетика.</a:t>
            </a:r>
            <a:br>
              <a:rPr lang="ru-RU" sz="2400" dirty="0">
                <a:solidFill>
                  <a:schemeClr val="bg1"/>
                </a:solidFill>
              </a:rPr>
            </a:br>
            <a:endParaRPr lang="ru-RU" sz="2800" dirty="0">
              <a:solidFill>
                <a:schemeClr val="bg1"/>
              </a:solidFill>
            </a:endParaRPr>
          </a:p>
          <a:p>
            <a:r>
              <a:rPr lang="ru-RU" sz="3200" dirty="0">
                <a:solidFill>
                  <a:schemeClr val="bg1"/>
                </a:solidFill>
              </a:rPr>
              <a:t>Когда эта зависимая часть начинает лидировать в целой личности человека? </a:t>
            </a:r>
            <a:br>
              <a:rPr lang="ru-RU" sz="2800" dirty="0">
                <a:solidFill>
                  <a:schemeClr val="bg1"/>
                </a:solidFill>
              </a:rPr>
            </a:br>
            <a:endParaRPr lang="ru-RU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408130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324F6427-0DE3-44FC-A8BC-F3BA72B6A61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1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EAA171F6-96F3-4242-84B4-E72C603A7B3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52000" contrast="-7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54182" y="287481"/>
            <a:ext cx="9085118" cy="920358"/>
          </a:xfrm>
          <a:prstGeom prst="roundRect">
            <a:avLst>
              <a:gd name="adj" fmla="val 25133"/>
            </a:avLst>
          </a:prstGeom>
          <a:ln w="19050">
            <a:solidFill>
              <a:schemeClr val="bg1">
                <a:lumMod val="95000"/>
              </a:schemeClr>
            </a:solidFill>
          </a:ln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AF1B5783-868B-4C31-B466-01059B07E0AA}"/>
              </a:ext>
            </a:extLst>
          </p:cNvPr>
          <p:cNvSpPr txBox="1"/>
          <p:nvPr/>
        </p:nvSpPr>
        <p:spPr>
          <a:xfrm>
            <a:off x="554182" y="417253"/>
            <a:ext cx="908511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dirty="0">
                <a:solidFill>
                  <a:schemeClr val="bg1"/>
                </a:solidFill>
                <a:effectLst/>
                <a:latin typeface="Helvetica Neue" panose="02000503000000020004" pitchFamily="2" charset="0"/>
              </a:rPr>
              <a:t>Работа с </a:t>
            </a:r>
            <a:r>
              <a:rPr lang="ru-RU" sz="4000" dirty="0" err="1">
                <a:solidFill>
                  <a:schemeClr val="bg1"/>
                </a:solidFill>
                <a:effectLst/>
                <a:latin typeface="Helvetica Neue" panose="02000503000000020004" pitchFamily="2" charset="0"/>
              </a:rPr>
              <a:t>субличностью</a:t>
            </a:r>
            <a:endParaRPr lang="ru-RU" sz="4000" dirty="0">
              <a:solidFill>
                <a:schemeClr val="bg1"/>
              </a:solidFill>
              <a:effectLst/>
              <a:latin typeface="Helvetica Neue" panose="02000503000000020004" pitchFamily="2" charset="0"/>
            </a:endParaRPr>
          </a:p>
          <a:p>
            <a:pPr algn="ctr"/>
            <a:endParaRPr lang="ru-RU" sz="3200" b="1" dirty="0">
              <a:solidFill>
                <a:schemeClr val="bg1"/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BCCEE10-79AC-47AB-B9C6-9A5DF74B6677}"/>
              </a:ext>
            </a:extLst>
          </p:cNvPr>
          <p:cNvSpPr txBox="1"/>
          <p:nvPr/>
        </p:nvSpPr>
        <p:spPr>
          <a:xfrm>
            <a:off x="554181" y="1419281"/>
            <a:ext cx="11466833" cy="38472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br>
              <a:rPr lang="ru-RU" sz="2800" dirty="0">
                <a:solidFill>
                  <a:schemeClr val="bg1"/>
                </a:solidFill>
              </a:rPr>
            </a:br>
            <a:r>
              <a:rPr lang="ru-RU" sz="3200" dirty="0">
                <a:solidFill>
                  <a:schemeClr val="bg1"/>
                </a:solidFill>
              </a:rPr>
              <a:t>Как звучит внутри человека проявляющаяся зависимая часть в виде мыслей?</a:t>
            </a:r>
            <a:br>
              <a:rPr lang="ru-RU" sz="2800" dirty="0">
                <a:solidFill>
                  <a:schemeClr val="bg1"/>
                </a:solidFill>
              </a:rPr>
            </a:br>
            <a:r>
              <a:rPr lang="ru-RU" sz="2400" dirty="0">
                <a:solidFill>
                  <a:schemeClr val="bg1"/>
                </a:solidFill>
              </a:rPr>
              <a:t>Тихо, громко, </a:t>
            </a:r>
            <a:r>
              <a:rPr lang="ru-RU" sz="2400" dirty="0" err="1">
                <a:solidFill>
                  <a:schemeClr val="bg1"/>
                </a:solidFill>
              </a:rPr>
              <a:t>приказывающе</a:t>
            </a:r>
            <a:r>
              <a:rPr lang="ru-RU" sz="2400" dirty="0">
                <a:solidFill>
                  <a:schemeClr val="bg1"/>
                </a:solidFill>
              </a:rPr>
              <a:t>, </a:t>
            </a:r>
            <a:r>
              <a:rPr lang="ru-RU" sz="2400" dirty="0" err="1">
                <a:solidFill>
                  <a:schemeClr val="bg1"/>
                </a:solidFill>
              </a:rPr>
              <a:t>уговаривающе</a:t>
            </a:r>
            <a:r>
              <a:rPr lang="ru-RU" sz="2400" dirty="0">
                <a:solidFill>
                  <a:schemeClr val="bg1"/>
                </a:solidFill>
              </a:rPr>
              <a:t>, </a:t>
            </a:r>
            <a:r>
              <a:rPr lang="ru-RU" sz="2400" dirty="0" err="1">
                <a:solidFill>
                  <a:schemeClr val="bg1"/>
                </a:solidFill>
              </a:rPr>
              <a:t>разводяще</a:t>
            </a:r>
            <a:r>
              <a:rPr lang="ru-RU" sz="2400" dirty="0">
                <a:solidFill>
                  <a:schemeClr val="bg1"/>
                </a:solidFill>
              </a:rPr>
              <a:t>….</a:t>
            </a:r>
            <a:br>
              <a:rPr lang="ru-RU" sz="2400" dirty="0">
                <a:solidFill>
                  <a:schemeClr val="bg1"/>
                </a:solidFill>
              </a:rPr>
            </a:br>
            <a:br>
              <a:rPr lang="ru-RU" sz="2400" dirty="0">
                <a:solidFill>
                  <a:schemeClr val="bg1"/>
                </a:solidFill>
              </a:rPr>
            </a:br>
            <a:r>
              <a:rPr lang="ru-RU" sz="3200" dirty="0">
                <a:solidFill>
                  <a:schemeClr val="bg1"/>
                </a:solidFill>
              </a:rPr>
              <a:t>Как зовут внутреннего алкоголика, наркомана или токсикомана? </a:t>
            </a:r>
            <a:br>
              <a:rPr lang="ru-RU" sz="2400" dirty="0">
                <a:solidFill>
                  <a:schemeClr val="bg1"/>
                </a:solidFill>
              </a:rPr>
            </a:br>
            <a:r>
              <a:rPr lang="ru-RU" sz="2400" dirty="0">
                <a:solidFill>
                  <a:schemeClr val="bg1"/>
                </a:solidFill>
              </a:rPr>
              <a:t>Надо дать имя или кличку, но которая отличается от настоящего имени человека.</a:t>
            </a:r>
            <a:br>
              <a:rPr lang="ru-RU" sz="2400" dirty="0">
                <a:solidFill>
                  <a:schemeClr val="bg1"/>
                </a:solidFill>
              </a:rPr>
            </a:br>
            <a:br>
              <a:rPr lang="ru-RU" sz="2400" dirty="0">
                <a:solidFill>
                  <a:schemeClr val="bg1"/>
                </a:solidFill>
              </a:rPr>
            </a:br>
            <a:r>
              <a:rPr lang="ru-RU" sz="2400" dirty="0">
                <a:solidFill>
                  <a:schemeClr val="bg1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69838062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324F6427-0DE3-44FC-A8BC-F3BA72B6A61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4209" y="0"/>
            <a:ext cx="12192000" cy="6858001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EAA171F6-96F3-4242-84B4-E72C603A7B3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52000" contrast="-7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54182" y="287481"/>
            <a:ext cx="9085118" cy="920358"/>
          </a:xfrm>
          <a:prstGeom prst="roundRect">
            <a:avLst>
              <a:gd name="adj" fmla="val 25133"/>
            </a:avLst>
          </a:prstGeom>
          <a:ln w="19050">
            <a:solidFill>
              <a:schemeClr val="bg1">
                <a:lumMod val="95000"/>
              </a:schemeClr>
            </a:solidFill>
          </a:ln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AF1B5783-868B-4C31-B466-01059B07E0AA}"/>
              </a:ext>
            </a:extLst>
          </p:cNvPr>
          <p:cNvSpPr txBox="1"/>
          <p:nvPr/>
        </p:nvSpPr>
        <p:spPr>
          <a:xfrm>
            <a:off x="554182" y="417253"/>
            <a:ext cx="908511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dirty="0">
                <a:solidFill>
                  <a:schemeClr val="bg1"/>
                </a:solidFill>
                <a:effectLst/>
                <a:latin typeface="Helvetica Neue" panose="02000503000000020004" pitchFamily="2" charset="0"/>
              </a:rPr>
              <a:t>Работа с </a:t>
            </a:r>
            <a:r>
              <a:rPr lang="ru-RU" sz="4000" dirty="0" err="1">
                <a:solidFill>
                  <a:schemeClr val="bg1"/>
                </a:solidFill>
                <a:effectLst/>
                <a:latin typeface="Helvetica Neue" panose="02000503000000020004" pitchFamily="2" charset="0"/>
              </a:rPr>
              <a:t>субличностью</a:t>
            </a:r>
            <a:endParaRPr lang="ru-RU" sz="4000" dirty="0">
              <a:solidFill>
                <a:schemeClr val="bg1"/>
              </a:solidFill>
              <a:effectLst/>
              <a:latin typeface="Helvetica Neue" panose="02000503000000020004" pitchFamily="2" charset="0"/>
            </a:endParaRPr>
          </a:p>
          <a:p>
            <a:pPr algn="ctr"/>
            <a:endParaRPr lang="ru-RU" sz="3200" b="1" dirty="0">
              <a:solidFill>
                <a:schemeClr val="bg1"/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BCCEE10-79AC-47AB-B9C6-9A5DF74B6677}"/>
              </a:ext>
            </a:extLst>
          </p:cNvPr>
          <p:cNvSpPr txBox="1"/>
          <p:nvPr/>
        </p:nvSpPr>
        <p:spPr>
          <a:xfrm>
            <a:off x="554181" y="1419281"/>
            <a:ext cx="11466833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>
                <a:solidFill>
                  <a:schemeClr val="bg1"/>
                </a:solidFill>
              </a:rPr>
              <a:t>Задание 2 – описать психологический портрет зависимой части.</a:t>
            </a:r>
            <a:br>
              <a:rPr lang="ru-RU" sz="2400" dirty="0">
                <a:solidFill>
                  <a:schemeClr val="bg1"/>
                </a:solidFill>
              </a:rPr>
            </a:br>
            <a:br>
              <a:rPr lang="ru-RU" sz="2400" dirty="0">
                <a:solidFill>
                  <a:schemeClr val="bg1"/>
                </a:solidFill>
              </a:rPr>
            </a:br>
            <a:r>
              <a:rPr lang="ru-RU" sz="2800" dirty="0">
                <a:solidFill>
                  <a:schemeClr val="bg1"/>
                </a:solidFill>
              </a:rPr>
              <a:t>Как зависимая часть, когда она проявлена, строит отношения с близкими людьми? </a:t>
            </a:r>
            <a:br>
              <a:rPr lang="ru-RU" sz="2800" dirty="0">
                <a:solidFill>
                  <a:schemeClr val="bg1"/>
                </a:solidFill>
              </a:rPr>
            </a:br>
            <a:br>
              <a:rPr lang="ru-RU" sz="2800" dirty="0">
                <a:solidFill>
                  <a:schemeClr val="bg1"/>
                </a:solidFill>
              </a:rPr>
            </a:br>
            <a:r>
              <a:rPr lang="ru-RU" sz="2800" dirty="0">
                <a:solidFill>
                  <a:schemeClr val="bg1"/>
                </a:solidFill>
              </a:rPr>
              <a:t>Как близкие люди относятся к зависимой части, в человеке? </a:t>
            </a:r>
            <a:br>
              <a:rPr lang="ru-RU" sz="2800" dirty="0">
                <a:solidFill>
                  <a:schemeClr val="bg1"/>
                </a:solidFill>
              </a:rPr>
            </a:br>
            <a:br>
              <a:rPr lang="ru-RU" sz="2800" dirty="0">
                <a:solidFill>
                  <a:schemeClr val="bg1"/>
                </a:solidFill>
              </a:rPr>
            </a:br>
            <a:r>
              <a:rPr lang="ru-RU" sz="2800" dirty="0">
                <a:solidFill>
                  <a:schemeClr val="bg1"/>
                </a:solidFill>
              </a:rPr>
              <a:t>Как зависимая часть к противоположному полу, как противоположный пол относится к ней?</a:t>
            </a:r>
            <a:br>
              <a:rPr lang="ru-RU" sz="2800" dirty="0">
                <a:solidFill>
                  <a:schemeClr val="bg1"/>
                </a:solidFill>
              </a:rPr>
            </a:br>
            <a:br>
              <a:rPr lang="ru-RU" sz="2800" dirty="0">
                <a:solidFill>
                  <a:schemeClr val="bg1"/>
                </a:solidFill>
              </a:rPr>
            </a:br>
            <a:r>
              <a:rPr lang="ru-RU" sz="2800" dirty="0">
                <a:solidFill>
                  <a:schemeClr val="bg1"/>
                </a:solidFill>
              </a:rPr>
              <a:t>Что происходит с сексом, когда внутри человека лидирует его зависимая часть? </a:t>
            </a:r>
            <a:endParaRPr lang="ru-RU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431153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324F6427-0DE3-44FC-A8BC-F3BA72B6A61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4209" y="0"/>
            <a:ext cx="12192000" cy="6858001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EAA171F6-96F3-4242-84B4-E72C603A7B3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52000" contrast="-7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54182" y="287481"/>
            <a:ext cx="9085118" cy="920358"/>
          </a:xfrm>
          <a:prstGeom prst="roundRect">
            <a:avLst>
              <a:gd name="adj" fmla="val 25133"/>
            </a:avLst>
          </a:prstGeom>
          <a:ln w="19050">
            <a:solidFill>
              <a:schemeClr val="bg1">
                <a:lumMod val="95000"/>
              </a:schemeClr>
            </a:solidFill>
          </a:ln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AF1B5783-868B-4C31-B466-01059B07E0AA}"/>
              </a:ext>
            </a:extLst>
          </p:cNvPr>
          <p:cNvSpPr txBox="1"/>
          <p:nvPr/>
        </p:nvSpPr>
        <p:spPr>
          <a:xfrm>
            <a:off x="554182" y="417253"/>
            <a:ext cx="908511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dirty="0">
                <a:solidFill>
                  <a:schemeClr val="bg1"/>
                </a:solidFill>
                <a:effectLst/>
                <a:latin typeface="Helvetica Neue" panose="02000503000000020004" pitchFamily="2" charset="0"/>
              </a:rPr>
              <a:t>Работа с </a:t>
            </a:r>
            <a:r>
              <a:rPr lang="ru-RU" sz="4000" dirty="0" err="1">
                <a:solidFill>
                  <a:schemeClr val="bg1"/>
                </a:solidFill>
                <a:effectLst/>
                <a:latin typeface="Helvetica Neue" panose="02000503000000020004" pitchFamily="2" charset="0"/>
              </a:rPr>
              <a:t>субличностью</a:t>
            </a:r>
            <a:endParaRPr lang="ru-RU" sz="4000" dirty="0">
              <a:solidFill>
                <a:schemeClr val="bg1"/>
              </a:solidFill>
              <a:effectLst/>
              <a:latin typeface="Helvetica Neue" panose="02000503000000020004" pitchFamily="2" charset="0"/>
            </a:endParaRPr>
          </a:p>
          <a:p>
            <a:pPr algn="ctr"/>
            <a:endParaRPr lang="ru-RU" sz="3200" b="1" dirty="0">
              <a:solidFill>
                <a:schemeClr val="bg1"/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BCCEE10-79AC-47AB-B9C6-9A5DF74B6677}"/>
              </a:ext>
            </a:extLst>
          </p:cNvPr>
          <p:cNvSpPr txBox="1"/>
          <p:nvPr/>
        </p:nvSpPr>
        <p:spPr>
          <a:xfrm>
            <a:off x="554181" y="1419281"/>
            <a:ext cx="11466833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>
                <a:solidFill>
                  <a:schemeClr val="bg1"/>
                </a:solidFill>
              </a:rPr>
              <a:t>Следующие подсказки:</a:t>
            </a:r>
            <a:br>
              <a:rPr lang="ru-RU" sz="3200" dirty="0">
                <a:solidFill>
                  <a:schemeClr val="bg1"/>
                </a:solidFill>
              </a:rPr>
            </a:br>
            <a:br>
              <a:rPr lang="ru-RU" sz="3200" dirty="0">
                <a:solidFill>
                  <a:schemeClr val="bg1"/>
                </a:solidFill>
              </a:rPr>
            </a:br>
            <a:r>
              <a:rPr lang="ru-RU" sz="3200" dirty="0">
                <a:solidFill>
                  <a:schemeClr val="bg1"/>
                </a:solidFill>
              </a:rPr>
              <a:t> – зависимая часть и быт</a:t>
            </a:r>
          </a:p>
          <a:p>
            <a:r>
              <a:rPr lang="ru-RU" sz="3200" dirty="0">
                <a:solidFill>
                  <a:schemeClr val="bg1"/>
                </a:solidFill>
              </a:rPr>
              <a:t>– зависимая часть и работа</a:t>
            </a:r>
            <a:br>
              <a:rPr lang="ru-RU" sz="3200" dirty="0">
                <a:solidFill>
                  <a:schemeClr val="bg1"/>
                </a:solidFill>
              </a:rPr>
            </a:br>
            <a:r>
              <a:rPr lang="ru-RU" sz="3200" dirty="0">
                <a:solidFill>
                  <a:schemeClr val="bg1"/>
                </a:solidFill>
              </a:rPr>
              <a:t>– зависимая часть и телесное здоровье.</a:t>
            </a:r>
          </a:p>
        </p:txBody>
      </p:sp>
    </p:spTree>
    <p:extLst>
      <p:ext uri="{BB962C8B-B14F-4D97-AF65-F5344CB8AC3E}">
        <p14:creationId xmlns:p14="http://schemas.microsoft.com/office/powerpoint/2010/main" val="386712286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324F6427-0DE3-44FC-A8BC-F3BA72B6A61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"/>
            <a:ext cx="12192000" cy="6858001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EAA171F6-96F3-4242-84B4-E72C603A7B3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52000" contrast="-7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54182" y="287481"/>
            <a:ext cx="9085118" cy="920358"/>
          </a:xfrm>
          <a:prstGeom prst="roundRect">
            <a:avLst>
              <a:gd name="adj" fmla="val 25133"/>
            </a:avLst>
          </a:prstGeom>
          <a:ln w="19050">
            <a:solidFill>
              <a:schemeClr val="bg1">
                <a:lumMod val="95000"/>
              </a:schemeClr>
            </a:solidFill>
          </a:ln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AF1B5783-868B-4C31-B466-01059B07E0AA}"/>
              </a:ext>
            </a:extLst>
          </p:cNvPr>
          <p:cNvSpPr txBox="1"/>
          <p:nvPr/>
        </p:nvSpPr>
        <p:spPr>
          <a:xfrm>
            <a:off x="554182" y="507719"/>
            <a:ext cx="9085118" cy="470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2800"/>
              </a:lnSpc>
            </a:pPr>
            <a:r>
              <a:rPr lang="ru-RU" sz="3200" b="1" dirty="0">
                <a:solidFill>
                  <a:schemeClr val="bg1"/>
                </a:solidFill>
              </a:rPr>
              <a:t>Определение химической зависимости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BCCEE10-79AC-47AB-B9C6-9A5DF74B6677}"/>
              </a:ext>
            </a:extLst>
          </p:cNvPr>
          <p:cNvSpPr txBox="1"/>
          <p:nvPr/>
        </p:nvSpPr>
        <p:spPr>
          <a:xfrm>
            <a:off x="361950" y="1495321"/>
            <a:ext cx="984885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>
                <a:solidFill>
                  <a:schemeClr val="bg1"/>
                </a:solidFill>
              </a:rPr>
              <a:t>Зависимость от психоактивных веществ, которые встраиваются в биохимические и психологические процессы, вызывая патологические изменения в теле, психике и социальных процессах зависимого человека.</a:t>
            </a:r>
            <a:endParaRPr lang="ru-RU" sz="32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861190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324F6427-0DE3-44FC-A8BC-F3BA72B6A61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91866" y="0"/>
            <a:ext cx="12192000" cy="6858001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EAA171F6-96F3-4242-84B4-E72C603A7B3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52000" contrast="-7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54182" y="287481"/>
            <a:ext cx="9085118" cy="920358"/>
          </a:xfrm>
          <a:prstGeom prst="roundRect">
            <a:avLst>
              <a:gd name="adj" fmla="val 25133"/>
            </a:avLst>
          </a:prstGeom>
          <a:ln w="19050">
            <a:solidFill>
              <a:schemeClr val="bg1">
                <a:lumMod val="95000"/>
              </a:schemeClr>
            </a:solidFill>
          </a:ln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AF1B5783-868B-4C31-B466-01059B07E0AA}"/>
              </a:ext>
            </a:extLst>
          </p:cNvPr>
          <p:cNvSpPr txBox="1"/>
          <p:nvPr/>
        </p:nvSpPr>
        <p:spPr>
          <a:xfrm>
            <a:off x="554182" y="378766"/>
            <a:ext cx="9085118" cy="21852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dirty="0">
                <a:solidFill>
                  <a:schemeClr val="bg1"/>
                </a:solidFill>
                <a:effectLst/>
                <a:latin typeface="Helvetica Neue" panose="02000503000000020004" pitchFamily="2" charset="0"/>
              </a:rPr>
              <a:t>Причины сопротивления лечению</a:t>
            </a:r>
          </a:p>
          <a:p>
            <a:pPr algn="ctr"/>
            <a:br>
              <a:rPr lang="ru-RU" sz="3200" b="1" dirty="0">
                <a:solidFill>
                  <a:schemeClr val="bg1"/>
                </a:solidFill>
              </a:rPr>
            </a:br>
            <a:br>
              <a:rPr lang="ru-RU" sz="3200" b="1" dirty="0">
                <a:solidFill>
                  <a:schemeClr val="bg1"/>
                </a:solidFill>
              </a:rPr>
            </a:br>
            <a:endParaRPr lang="ru-RU" sz="3200" b="1" dirty="0">
              <a:solidFill>
                <a:schemeClr val="bg1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EB3D12F-8C49-B0E3-16F5-1E63BBD97B50}"/>
              </a:ext>
            </a:extLst>
          </p:cNvPr>
          <p:cNvSpPr txBox="1"/>
          <p:nvPr/>
        </p:nvSpPr>
        <p:spPr>
          <a:xfrm>
            <a:off x="636608" y="1817225"/>
            <a:ext cx="8394538" cy="206210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3200" dirty="0">
                <a:solidFill>
                  <a:schemeClr val="bg1"/>
                </a:solidFill>
              </a:rPr>
              <a:t>Наличие части личности человека, так называемой </a:t>
            </a:r>
            <a:r>
              <a:rPr lang="ru-RU" sz="3200" dirty="0" err="1">
                <a:solidFill>
                  <a:schemeClr val="bg1"/>
                </a:solidFill>
              </a:rPr>
              <a:t>субличности</a:t>
            </a:r>
            <a:r>
              <a:rPr lang="ru-RU" sz="3200" dirty="0">
                <a:solidFill>
                  <a:schemeClr val="bg1"/>
                </a:solidFill>
              </a:rPr>
              <a:t>, алкоголика или наркомана,  который не хочет никаких изменений. 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171141953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324F6427-0DE3-44FC-A8BC-F3BA72B6A61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1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EAA171F6-96F3-4242-84B4-E72C603A7B3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52000" contrast="-7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6119" y="297302"/>
            <a:ext cx="9214852" cy="1587618"/>
          </a:xfrm>
          <a:prstGeom prst="roundRect">
            <a:avLst>
              <a:gd name="adj" fmla="val 25133"/>
            </a:avLst>
          </a:prstGeom>
          <a:ln w="19050">
            <a:solidFill>
              <a:schemeClr val="bg1">
                <a:lumMod val="95000"/>
              </a:schemeClr>
            </a:solidFill>
          </a:ln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AF1B5783-868B-4C31-B466-01059B07E0AA}"/>
              </a:ext>
            </a:extLst>
          </p:cNvPr>
          <p:cNvSpPr txBox="1"/>
          <p:nvPr/>
        </p:nvSpPr>
        <p:spPr>
          <a:xfrm>
            <a:off x="170986" y="429392"/>
            <a:ext cx="908511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>
                <a:solidFill>
                  <a:schemeClr val="bg1"/>
                </a:solidFill>
              </a:rPr>
              <a:t>Психологические защиты</a:t>
            </a:r>
            <a:br>
              <a:rPr lang="ru-RU" sz="4000" b="1" dirty="0">
                <a:solidFill>
                  <a:schemeClr val="bg1"/>
                </a:solidFill>
              </a:rPr>
            </a:br>
            <a:r>
              <a:rPr lang="ru-RU" sz="4000" b="1" dirty="0">
                <a:solidFill>
                  <a:schemeClr val="bg1"/>
                </a:solidFill>
              </a:rPr>
              <a:t>в процессе прохождения курса  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BCCEE10-79AC-47AB-B9C6-9A5DF74B6677}"/>
              </a:ext>
            </a:extLst>
          </p:cNvPr>
          <p:cNvSpPr txBox="1"/>
          <p:nvPr/>
        </p:nvSpPr>
        <p:spPr>
          <a:xfrm>
            <a:off x="554181" y="1419281"/>
            <a:ext cx="11466833" cy="53860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br>
              <a:rPr lang="ru-RU" sz="3200" dirty="0">
                <a:solidFill>
                  <a:schemeClr val="bg1"/>
                </a:solidFill>
                <a:effectLst/>
                <a:latin typeface="Helvetica Neue" panose="02000503000000020004" pitchFamily="2" charset="0"/>
              </a:rPr>
            </a:br>
            <a:r>
              <a:rPr lang="ru-RU" sz="3200" dirty="0">
                <a:solidFill>
                  <a:schemeClr val="bg1"/>
                </a:solidFill>
                <a:effectLst/>
                <a:latin typeface="Helvetica Neue" panose="02000503000000020004" pitchFamily="2" charset="0"/>
              </a:rPr>
              <a:t>1 Минимизация пьянства – это мелочи. </a:t>
            </a:r>
            <a:br>
              <a:rPr lang="ru-RU" sz="3200" dirty="0">
                <a:solidFill>
                  <a:schemeClr val="bg1"/>
                </a:solidFill>
                <a:effectLst/>
                <a:latin typeface="Helvetica Neue" panose="02000503000000020004" pitchFamily="2" charset="0"/>
              </a:rPr>
            </a:br>
            <a:br>
              <a:rPr lang="ru-RU" sz="3200" dirty="0">
                <a:solidFill>
                  <a:schemeClr val="bg1"/>
                </a:solidFill>
                <a:effectLst/>
                <a:latin typeface="Helvetica Neue" panose="02000503000000020004" pitchFamily="2" charset="0"/>
              </a:rPr>
            </a:br>
            <a:r>
              <a:rPr lang="ru-RU" sz="3200" dirty="0">
                <a:solidFill>
                  <a:schemeClr val="bg1"/>
                </a:solidFill>
                <a:effectLst/>
                <a:latin typeface="Helvetica Neue" panose="02000503000000020004" pitchFamily="2" charset="0"/>
              </a:rPr>
              <a:t>2 Проекция своего пьянства на пьянство других людей.</a:t>
            </a:r>
            <a:br>
              <a:rPr lang="ru-RU" sz="3200" dirty="0">
                <a:solidFill>
                  <a:schemeClr val="bg1"/>
                </a:solidFill>
                <a:effectLst/>
                <a:latin typeface="Helvetica Neue" panose="02000503000000020004" pitchFamily="2" charset="0"/>
              </a:rPr>
            </a:br>
            <a:br>
              <a:rPr lang="ru-RU" sz="3200" dirty="0">
                <a:solidFill>
                  <a:schemeClr val="bg1"/>
                </a:solidFill>
                <a:effectLst/>
                <a:latin typeface="Helvetica Neue" panose="02000503000000020004" pitchFamily="2" charset="0"/>
              </a:rPr>
            </a:br>
            <a:r>
              <a:rPr lang="ru-RU" sz="3200" dirty="0">
                <a:solidFill>
                  <a:schemeClr val="bg1"/>
                </a:solidFill>
                <a:effectLst/>
                <a:latin typeface="Helvetica Neue" panose="02000503000000020004" pitchFamily="2" charset="0"/>
              </a:rPr>
              <a:t>3 Рационализация - человек пытается объяснить своё потребление «рациональным». </a:t>
            </a:r>
            <a:br>
              <a:rPr lang="ru-RU" sz="3200" dirty="0">
                <a:solidFill>
                  <a:schemeClr val="bg1"/>
                </a:solidFill>
                <a:effectLst/>
                <a:latin typeface="Helvetica Neue" panose="02000503000000020004" pitchFamily="2" charset="0"/>
              </a:rPr>
            </a:br>
            <a:br>
              <a:rPr lang="ru-RU" sz="3200" dirty="0">
                <a:solidFill>
                  <a:schemeClr val="bg1"/>
                </a:solidFill>
                <a:effectLst/>
                <a:latin typeface="Helvetica Neue" panose="02000503000000020004" pitchFamily="2" charset="0"/>
              </a:rPr>
            </a:br>
            <a:r>
              <a:rPr lang="ru-RU" sz="3200" dirty="0">
                <a:solidFill>
                  <a:schemeClr val="bg1"/>
                </a:solidFill>
                <a:latin typeface="Helvetica Neue" panose="02000503000000020004" pitchFamily="2" charset="0"/>
              </a:rPr>
              <a:t>4 Снятие с себя</a:t>
            </a:r>
            <a:r>
              <a:rPr lang="ru-RU" sz="3200" dirty="0">
                <a:solidFill>
                  <a:schemeClr val="bg1"/>
                </a:solidFill>
                <a:effectLst/>
                <a:latin typeface="Helvetica Neue" panose="02000503000000020004" pitchFamily="2" charset="0"/>
              </a:rPr>
              <a:t> ответственности - происходят какие-то внешние процессы, я только их жертва.</a:t>
            </a:r>
            <a:br>
              <a:rPr lang="ru-RU" sz="2400" dirty="0">
                <a:solidFill>
                  <a:schemeClr val="bg1"/>
                </a:solidFill>
              </a:rPr>
            </a:br>
            <a:endParaRPr lang="ru-RU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959507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324F6427-0DE3-44FC-A8BC-F3BA72B6A61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1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EAA171F6-96F3-4242-84B4-E72C603A7B3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52000" contrast="-7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83194" y="532435"/>
            <a:ext cx="9233211" cy="1208257"/>
          </a:xfrm>
          <a:prstGeom prst="roundRect">
            <a:avLst>
              <a:gd name="adj" fmla="val 25133"/>
            </a:avLst>
          </a:prstGeom>
          <a:ln w="19050">
            <a:solidFill>
              <a:schemeClr val="bg1">
                <a:lumMod val="95000"/>
              </a:schemeClr>
            </a:solidFill>
          </a:ln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AF1B5783-868B-4C31-B466-01059B07E0AA}"/>
              </a:ext>
            </a:extLst>
          </p:cNvPr>
          <p:cNvSpPr txBox="1"/>
          <p:nvPr/>
        </p:nvSpPr>
        <p:spPr>
          <a:xfrm>
            <a:off x="211874" y="417253"/>
            <a:ext cx="923321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>
                <a:solidFill>
                  <a:schemeClr val="bg1"/>
                </a:solidFill>
              </a:rPr>
              <a:t>Симптомы сопротивления лечению</a:t>
            </a:r>
            <a:br>
              <a:rPr lang="ru-RU" sz="4000" b="1" dirty="0">
                <a:solidFill>
                  <a:schemeClr val="bg1"/>
                </a:solidFill>
              </a:rPr>
            </a:br>
            <a:r>
              <a:rPr lang="ru-RU" sz="4000" b="1" dirty="0">
                <a:solidFill>
                  <a:schemeClr val="bg1"/>
                </a:solidFill>
              </a:rPr>
              <a:t>во время курса 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BCCEE10-79AC-47AB-B9C6-9A5DF74B6677}"/>
              </a:ext>
            </a:extLst>
          </p:cNvPr>
          <p:cNvSpPr txBox="1"/>
          <p:nvPr/>
        </p:nvSpPr>
        <p:spPr>
          <a:xfrm>
            <a:off x="554181" y="1419281"/>
            <a:ext cx="11466833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br>
              <a:rPr lang="ru-RU" sz="2800" dirty="0">
                <a:solidFill>
                  <a:schemeClr val="bg1"/>
                </a:solidFill>
                <a:effectLst/>
                <a:latin typeface="Helvetica Neue" panose="02000503000000020004" pitchFamily="2" charset="0"/>
              </a:rPr>
            </a:br>
            <a:r>
              <a:rPr lang="ru-RU" sz="2800" dirty="0">
                <a:solidFill>
                  <a:schemeClr val="bg1"/>
                </a:solidFill>
                <a:effectLst/>
                <a:latin typeface="Helvetica Neue" panose="02000503000000020004" pitchFamily="2" charset="0"/>
              </a:rPr>
              <a:t>1 Критиканство - человек начинает критиковать специалиста программу.</a:t>
            </a:r>
            <a:br>
              <a:rPr lang="ru-RU" sz="2800" dirty="0">
                <a:solidFill>
                  <a:schemeClr val="bg1"/>
                </a:solidFill>
                <a:effectLst/>
                <a:latin typeface="Helvetica Neue" panose="02000503000000020004" pitchFamily="2" charset="0"/>
              </a:rPr>
            </a:br>
            <a:r>
              <a:rPr lang="ru-RU" sz="2800" dirty="0">
                <a:solidFill>
                  <a:schemeClr val="bg1"/>
                </a:solidFill>
                <a:effectLst/>
                <a:latin typeface="Helvetica Neue" panose="02000503000000020004" pitchFamily="2" charset="0"/>
              </a:rPr>
              <a:t>2 Нежелание читать программную литературу. </a:t>
            </a:r>
          </a:p>
          <a:p>
            <a:r>
              <a:rPr lang="ru-RU" sz="2800" dirty="0">
                <a:solidFill>
                  <a:schemeClr val="bg1"/>
                </a:solidFill>
                <a:effectLst/>
                <a:latin typeface="Helvetica Neue" panose="02000503000000020004" pitchFamily="2" charset="0"/>
              </a:rPr>
              <a:t>3 Рассказ о своём пьянстве без приведения конкретных примеров.</a:t>
            </a:r>
          </a:p>
          <a:p>
            <a:r>
              <a:rPr lang="ru-RU" sz="2800" dirty="0">
                <a:solidFill>
                  <a:schemeClr val="bg1"/>
                </a:solidFill>
                <a:effectLst/>
                <a:latin typeface="Helvetica Neue" panose="02000503000000020004" pitchFamily="2" charset="0"/>
              </a:rPr>
              <a:t>4 Рассказ о своём пьянстве с юмором, смехом. </a:t>
            </a:r>
            <a:br>
              <a:rPr lang="ru-RU" sz="2800" dirty="0">
                <a:solidFill>
                  <a:schemeClr val="bg1"/>
                </a:solidFill>
                <a:effectLst/>
                <a:latin typeface="Helvetica Neue" panose="02000503000000020004" pitchFamily="2" charset="0"/>
              </a:rPr>
            </a:br>
            <a:r>
              <a:rPr lang="ru-RU" sz="2800" dirty="0">
                <a:solidFill>
                  <a:schemeClr val="bg1"/>
                </a:solidFill>
                <a:latin typeface="Helvetica Neue" panose="02000503000000020004" pitchFamily="2" charset="0"/>
              </a:rPr>
              <a:t>5 </a:t>
            </a:r>
            <a:r>
              <a:rPr lang="ru-RU" sz="2800" dirty="0" err="1">
                <a:solidFill>
                  <a:schemeClr val="bg1"/>
                </a:solidFill>
                <a:latin typeface="Helvetica Neue" panose="02000503000000020004" pitchFamily="2" charset="0"/>
              </a:rPr>
              <a:t>О</a:t>
            </a:r>
            <a:r>
              <a:rPr lang="ru-RU" sz="2800" dirty="0" err="1">
                <a:solidFill>
                  <a:schemeClr val="bg1"/>
                </a:solidFill>
                <a:effectLst/>
                <a:latin typeface="Helvetica Neue" panose="02000503000000020004" pitchFamily="2" charset="0"/>
              </a:rPr>
              <a:t>тмалчивание</a:t>
            </a:r>
            <a:r>
              <a:rPr lang="ru-RU" sz="2800" dirty="0">
                <a:solidFill>
                  <a:schemeClr val="bg1"/>
                </a:solidFill>
                <a:effectLst/>
                <a:latin typeface="Helvetica Neue" panose="02000503000000020004" pitchFamily="2" charset="0"/>
              </a:rPr>
              <a:t> на занятиях.</a:t>
            </a:r>
            <a:br>
              <a:rPr lang="ru-RU" sz="2800" dirty="0">
                <a:solidFill>
                  <a:schemeClr val="bg1"/>
                </a:solidFill>
                <a:effectLst/>
                <a:latin typeface="Helvetica Neue" panose="02000503000000020004" pitchFamily="2" charset="0"/>
              </a:rPr>
            </a:br>
            <a:r>
              <a:rPr lang="ru-RU" sz="2800" dirty="0">
                <a:solidFill>
                  <a:schemeClr val="bg1"/>
                </a:solidFill>
                <a:effectLst/>
                <a:latin typeface="Helvetica Neue" panose="02000503000000020004" pitchFamily="2" charset="0"/>
              </a:rPr>
              <a:t>6 </a:t>
            </a:r>
            <a:r>
              <a:rPr lang="ru-RU" sz="2800" dirty="0">
                <a:solidFill>
                  <a:schemeClr val="bg1"/>
                </a:solidFill>
              </a:rPr>
              <a:t>Предпочтение «важным делам» вместо работы по программе выздоровления.</a:t>
            </a:r>
            <a:br>
              <a:rPr lang="ru-RU" sz="2800" dirty="0">
                <a:solidFill>
                  <a:schemeClr val="bg1"/>
                </a:solidFill>
              </a:rPr>
            </a:br>
            <a:r>
              <a:rPr lang="ru-RU" sz="2800" dirty="0">
                <a:solidFill>
                  <a:schemeClr val="bg1"/>
                </a:solidFill>
              </a:rPr>
              <a:t>7 Предпочтение удовольствиям, работе по программе выздоровления.</a:t>
            </a:r>
          </a:p>
          <a:p>
            <a:endParaRPr lang="ru-RU" sz="3200" dirty="0">
              <a:solidFill>
                <a:schemeClr val="bg1"/>
              </a:solidFill>
              <a:effectLst/>
              <a:latin typeface="Helvetica Neue" panose="02000503000000020004" pitchFamily="2" charset="0"/>
            </a:endParaRPr>
          </a:p>
          <a:p>
            <a:endParaRPr lang="ru-RU" sz="3200" dirty="0">
              <a:solidFill>
                <a:schemeClr val="bg1"/>
              </a:solidFill>
              <a:effectLst/>
              <a:latin typeface="Helvetica Neue" panose="02000503000000020004" pitchFamily="2" charset="0"/>
            </a:endParaRPr>
          </a:p>
          <a:p>
            <a:endParaRPr lang="ru-RU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358104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324F6427-0DE3-44FC-A8BC-F3BA72B6A61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1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EAA171F6-96F3-4242-84B4-E72C603A7B3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52000" contrast="-7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54182" y="287481"/>
            <a:ext cx="9085118" cy="920358"/>
          </a:xfrm>
          <a:prstGeom prst="roundRect">
            <a:avLst>
              <a:gd name="adj" fmla="val 25133"/>
            </a:avLst>
          </a:prstGeom>
          <a:ln w="19050">
            <a:solidFill>
              <a:schemeClr val="bg1">
                <a:lumMod val="95000"/>
              </a:schemeClr>
            </a:solidFill>
          </a:ln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AF1B5783-868B-4C31-B466-01059B07E0AA}"/>
              </a:ext>
            </a:extLst>
          </p:cNvPr>
          <p:cNvSpPr txBox="1"/>
          <p:nvPr/>
        </p:nvSpPr>
        <p:spPr>
          <a:xfrm>
            <a:off x="554182" y="417253"/>
            <a:ext cx="908511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dirty="0">
                <a:solidFill>
                  <a:schemeClr val="bg1"/>
                </a:solidFill>
                <a:effectLst/>
                <a:latin typeface="Helvetica Neue" panose="02000503000000020004" pitchFamily="2" charset="0"/>
              </a:rPr>
              <a:t>Причины сопротивления лечению</a:t>
            </a:r>
          </a:p>
          <a:p>
            <a:pPr algn="ctr"/>
            <a:endParaRPr lang="ru-RU" sz="3200" b="1" dirty="0">
              <a:solidFill>
                <a:schemeClr val="bg1"/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BCCEE10-79AC-47AB-B9C6-9A5DF74B6677}"/>
              </a:ext>
            </a:extLst>
          </p:cNvPr>
          <p:cNvSpPr txBox="1"/>
          <p:nvPr/>
        </p:nvSpPr>
        <p:spPr>
          <a:xfrm>
            <a:off x="554181" y="1419281"/>
            <a:ext cx="11466833" cy="51398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br>
              <a:rPr lang="ru-RU" sz="2800" dirty="0">
                <a:solidFill>
                  <a:schemeClr val="bg1"/>
                </a:solidFill>
              </a:rPr>
            </a:br>
            <a:r>
              <a:rPr lang="ru-RU" sz="2800" dirty="0">
                <a:solidFill>
                  <a:schemeClr val="bg1"/>
                </a:solidFill>
              </a:rPr>
              <a:t>Страх перед изменениями - человека страшит сам процесс изменений, которые ему предстоит совершить.</a:t>
            </a:r>
            <a:br>
              <a:rPr lang="ru-RU" sz="2800" dirty="0">
                <a:solidFill>
                  <a:schemeClr val="bg1"/>
                </a:solidFill>
              </a:rPr>
            </a:br>
            <a:endParaRPr lang="ru-RU" sz="2800" dirty="0">
              <a:solidFill>
                <a:schemeClr val="bg1"/>
              </a:solidFill>
            </a:endParaRPr>
          </a:p>
          <a:p>
            <a:r>
              <a:rPr lang="ru-RU" sz="2800" dirty="0">
                <a:solidFill>
                  <a:schemeClr val="bg1"/>
                </a:solidFill>
              </a:rPr>
              <a:t>Страх перед отрицательным результатом. Многие пациенты боятся, что у них не получится достичь трезвости.</a:t>
            </a:r>
            <a:br>
              <a:rPr lang="ru-RU" sz="2800" dirty="0">
                <a:solidFill>
                  <a:schemeClr val="bg1"/>
                </a:solidFill>
              </a:rPr>
            </a:br>
            <a:endParaRPr lang="ru-RU" sz="2800" dirty="0">
              <a:solidFill>
                <a:schemeClr val="bg1"/>
              </a:solidFill>
            </a:endParaRPr>
          </a:p>
          <a:p>
            <a:r>
              <a:rPr lang="ru-RU" sz="2800" dirty="0">
                <a:solidFill>
                  <a:schemeClr val="bg1"/>
                </a:solidFill>
              </a:rPr>
              <a:t>Гордыня - многим химически зависимым людям сложно признать себя химически зависимым человеком.</a:t>
            </a:r>
          </a:p>
          <a:p>
            <a:endParaRPr lang="ru-RU" sz="2800" dirty="0">
              <a:solidFill>
                <a:schemeClr val="bg1"/>
              </a:solidFill>
            </a:endParaRPr>
          </a:p>
          <a:p>
            <a:br>
              <a:rPr lang="ru-RU" sz="2400" dirty="0">
                <a:solidFill>
                  <a:schemeClr val="bg1"/>
                </a:solidFill>
              </a:rPr>
            </a:br>
            <a:endParaRPr lang="ru-RU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430908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324F6427-0DE3-44FC-A8BC-F3BA72B6A61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1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EAA171F6-96F3-4242-84B4-E72C603A7B3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52000" contrast="-7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865862" y="287481"/>
            <a:ext cx="4304371" cy="920358"/>
          </a:xfrm>
          <a:prstGeom prst="roundRect">
            <a:avLst>
              <a:gd name="adj" fmla="val 25133"/>
            </a:avLst>
          </a:prstGeom>
          <a:ln w="19050">
            <a:solidFill>
              <a:schemeClr val="bg1">
                <a:lumMod val="95000"/>
              </a:schemeClr>
            </a:solidFill>
          </a:ln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AF1B5783-868B-4C31-B466-01059B07E0AA}"/>
              </a:ext>
            </a:extLst>
          </p:cNvPr>
          <p:cNvSpPr txBox="1"/>
          <p:nvPr/>
        </p:nvSpPr>
        <p:spPr>
          <a:xfrm>
            <a:off x="554182" y="417253"/>
            <a:ext cx="908511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dirty="0">
                <a:solidFill>
                  <a:schemeClr val="bg1"/>
                </a:solidFill>
              </a:rPr>
              <a:t>Методы лечения</a:t>
            </a:r>
            <a:endParaRPr lang="ru-RU" sz="4000" b="1" dirty="0">
              <a:solidFill>
                <a:schemeClr val="bg1"/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BCCEE10-79AC-47AB-B9C6-9A5DF74B6677}"/>
              </a:ext>
            </a:extLst>
          </p:cNvPr>
          <p:cNvSpPr txBox="1"/>
          <p:nvPr/>
        </p:nvSpPr>
        <p:spPr>
          <a:xfrm>
            <a:off x="554181" y="1419281"/>
            <a:ext cx="11466833" cy="62478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buSzPts val="1000"/>
              <a:tabLst>
                <a:tab pos="457200" algn="l"/>
              </a:tabLst>
            </a:pPr>
            <a:r>
              <a:rPr lang="ru-RU" sz="3200" u="sng" dirty="0">
                <a:solidFill>
                  <a:schemeClr val="bg1"/>
                </a:solidFill>
              </a:rPr>
              <a:t>12-шаговая программа: </a:t>
            </a:r>
            <a:br>
              <a:rPr lang="ru-RU" sz="3200" dirty="0">
                <a:solidFill>
                  <a:schemeClr val="bg1"/>
                </a:solidFill>
              </a:rPr>
            </a:br>
            <a:r>
              <a:rPr lang="ru-RU" sz="3200" dirty="0">
                <a:solidFill>
                  <a:schemeClr val="bg1"/>
                </a:solidFill>
              </a:rPr>
              <a:t>Программа помогает человеку осознать свою зависимость, принять ответственность за свою жизнь и научиться жить трезво. Первые четыре шага могут быть пройдены с помощью специалиста, остальные — в группах анонимных алкоголиков.</a:t>
            </a:r>
            <a:br>
              <a:rPr lang="ru-RU" sz="3200" dirty="0">
                <a:solidFill>
                  <a:schemeClr val="bg1"/>
                </a:solidFill>
              </a:rPr>
            </a:br>
            <a:endParaRPr lang="ru-RU" sz="3200" dirty="0">
              <a:solidFill>
                <a:schemeClr val="bg1"/>
              </a:solidFill>
            </a:endParaRPr>
          </a:p>
          <a:p>
            <a:pPr lvl="0">
              <a:buSzPts val="1000"/>
              <a:tabLst>
                <a:tab pos="457200" algn="l"/>
              </a:tabLst>
            </a:pPr>
            <a:r>
              <a:rPr lang="ru-RU" sz="3200" u="sng" dirty="0">
                <a:solidFill>
                  <a:schemeClr val="bg1"/>
                </a:solidFill>
              </a:rPr>
              <a:t>Трансовые методики: </a:t>
            </a:r>
            <a:r>
              <a:rPr lang="ru-RU" sz="3200" dirty="0">
                <a:solidFill>
                  <a:schemeClr val="bg1"/>
                </a:solidFill>
              </a:rPr>
              <a:t>гипноз и кодирование, но они не всегда могут быть эффективны, особенно для людей с сильной деградацией личности. Эти методы могут быть полезны как временная мера, но не решают проблему зависимости в долгосрочной перспективе.</a:t>
            </a:r>
          </a:p>
          <a:p>
            <a:br>
              <a:rPr lang="ru-RU" sz="2400" dirty="0">
                <a:solidFill>
                  <a:schemeClr val="bg1"/>
                </a:solidFill>
              </a:rPr>
            </a:br>
            <a:endParaRPr lang="ru-RU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09140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324F6427-0DE3-44FC-A8BC-F3BA72B6A61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1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EAA171F6-96F3-4242-84B4-E72C603A7B3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52000" contrast="-7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54182" y="287481"/>
            <a:ext cx="9085118" cy="920358"/>
          </a:xfrm>
          <a:prstGeom prst="roundRect">
            <a:avLst>
              <a:gd name="adj" fmla="val 25133"/>
            </a:avLst>
          </a:prstGeom>
          <a:ln w="19050">
            <a:solidFill>
              <a:schemeClr val="bg1">
                <a:lumMod val="95000"/>
              </a:schemeClr>
            </a:solidFill>
          </a:ln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AF1B5783-868B-4C31-B466-01059B07E0AA}"/>
              </a:ext>
            </a:extLst>
          </p:cNvPr>
          <p:cNvSpPr txBox="1"/>
          <p:nvPr/>
        </p:nvSpPr>
        <p:spPr>
          <a:xfrm>
            <a:off x="554182" y="417253"/>
            <a:ext cx="908511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dirty="0">
                <a:solidFill>
                  <a:schemeClr val="bg1"/>
                </a:solidFill>
              </a:rPr>
              <a:t>Первые 4 шага программы 12 шагов</a:t>
            </a:r>
            <a:endParaRPr lang="ru-RU" sz="4000" b="1" dirty="0">
              <a:solidFill>
                <a:schemeClr val="bg1"/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BCCEE10-79AC-47AB-B9C6-9A5DF74B6677}"/>
              </a:ext>
            </a:extLst>
          </p:cNvPr>
          <p:cNvSpPr txBox="1"/>
          <p:nvPr/>
        </p:nvSpPr>
        <p:spPr>
          <a:xfrm>
            <a:off x="309717" y="1419281"/>
            <a:ext cx="11711298" cy="52937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buSzPts val="1000"/>
              <a:tabLst>
                <a:tab pos="457200" algn="l"/>
              </a:tabLst>
            </a:pPr>
            <a:r>
              <a:rPr lang="ru-RU" sz="3200" b="1" dirty="0">
                <a:solidFill>
                  <a:schemeClr val="bg1"/>
                </a:solidFill>
              </a:rPr>
              <a:t>ШАГ ПЕРВЫЙ: Мы признали свое бессилие перед наркоманией, признали, что наша жизнь стала неуправляемой. </a:t>
            </a:r>
          </a:p>
          <a:p>
            <a:pPr lvl="0">
              <a:buSzPts val="1000"/>
              <a:tabLst>
                <a:tab pos="457200" algn="l"/>
              </a:tabLst>
            </a:pPr>
            <a:r>
              <a:rPr lang="ru-RU" sz="3200" dirty="0">
                <a:solidFill>
                  <a:schemeClr val="bg1"/>
                </a:solidFill>
              </a:rPr>
              <a:t>У всего есть свое начало. Так и с шагами: Первый Шаг – это начало процесса выздоровления.</a:t>
            </a:r>
          </a:p>
          <a:p>
            <a:pPr lvl="0">
              <a:buSzPts val="1000"/>
              <a:tabLst>
                <a:tab pos="457200" algn="l"/>
              </a:tabLst>
            </a:pPr>
            <a:endParaRPr lang="ru-RU" sz="3200" dirty="0">
              <a:solidFill>
                <a:schemeClr val="bg1"/>
              </a:solidFill>
            </a:endParaRPr>
          </a:p>
          <a:p>
            <a:pPr lvl="0">
              <a:buSzPts val="1000"/>
              <a:tabLst>
                <a:tab pos="457200" algn="l"/>
              </a:tabLst>
            </a:pPr>
            <a:r>
              <a:rPr lang="ru-RU" sz="3200" b="1" dirty="0">
                <a:solidFill>
                  <a:schemeClr val="bg1"/>
                </a:solidFill>
              </a:rPr>
              <a:t>ШАГ ВТОРОЙ: Мы пришли к убеждению, что только Сила, более могущественная, чем наша собственная, может вернуть нам здравомыслие. </a:t>
            </a:r>
          </a:p>
          <a:p>
            <a:pPr lvl="0">
              <a:buSzPts val="1000"/>
              <a:tabLst>
                <a:tab pos="457200" algn="l"/>
              </a:tabLst>
            </a:pPr>
            <a:r>
              <a:rPr lang="ru-RU" sz="3200" dirty="0">
                <a:solidFill>
                  <a:schemeClr val="bg1"/>
                </a:solidFill>
              </a:rPr>
              <a:t>Первый Шаг лишает нас иллюзий о зависимости.</a:t>
            </a:r>
            <a:br>
              <a:rPr lang="ru-RU" sz="3200" dirty="0">
                <a:solidFill>
                  <a:schemeClr val="bg1"/>
                </a:solidFill>
              </a:rPr>
            </a:br>
            <a:r>
              <a:rPr lang="ru-RU" sz="3200" dirty="0">
                <a:solidFill>
                  <a:schemeClr val="bg1"/>
                </a:solidFill>
              </a:rPr>
              <a:t>Шаг Второй дает нам надежду на выздоровление. </a:t>
            </a:r>
          </a:p>
          <a:p>
            <a:pPr lvl="0">
              <a:buSzPts val="1000"/>
              <a:tabLst>
                <a:tab pos="457200" algn="l"/>
              </a:tabLst>
            </a:pPr>
            <a:endParaRPr lang="ru-RU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18178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324F6427-0DE3-44FC-A8BC-F3BA72B6A61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11513"/>
            <a:ext cx="12192000" cy="6858001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EAA171F6-96F3-4242-84B4-E72C603A7B3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52000" contrast="-7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54182" y="287481"/>
            <a:ext cx="9085118" cy="920358"/>
          </a:xfrm>
          <a:prstGeom prst="roundRect">
            <a:avLst>
              <a:gd name="adj" fmla="val 25133"/>
            </a:avLst>
          </a:prstGeom>
          <a:ln w="19050">
            <a:solidFill>
              <a:schemeClr val="bg1">
                <a:lumMod val="95000"/>
              </a:schemeClr>
            </a:solidFill>
          </a:ln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AF1B5783-868B-4C31-B466-01059B07E0AA}"/>
              </a:ext>
            </a:extLst>
          </p:cNvPr>
          <p:cNvSpPr txBox="1"/>
          <p:nvPr/>
        </p:nvSpPr>
        <p:spPr>
          <a:xfrm>
            <a:off x="554182" y="417253"/>
            <a:ext cx="908511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>
                <a:solidFill>
                  <a:schemeClr val="bg1"/>
                </a:solidFill>
              </a:rPr>
              <a:t>Первые 4 шага программы 12 шагов</a:t>
            </a:r>
            <a:endParaRPr lang="ru-RU" sz="3200" b="1" dirty="0">
              <a:solidFill>
                <a:schemeClr val="bg1"/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BCCEE10-79AC-47AB-B9C6-9A5DF74B6677}"/>
              </a:ext>
            </a:extLst>
          </p:cNvPr>
          <p:cNvSpPr txBox="1"/>
          <p:nvPr/>
        </p:nvSpPr>
        <p:spPr>
          <a:xfrm>
            <a:off x="309717" y="1419281"/>
            <a:ext cx="11711298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buSzPts val="1000"/>
              <a:tabLst>
                <a:tab pos="457200" algn="l"/>
              </a:tabLst>
            </a:pPr>
            <a:r>
              <a:rPr lang="ru-RU" sz="3200" b="1" dirty="0">
                <a:solidFill>
                  <a:schemeClr val="bg1"/>
                </a:solidFill>
              </a:rPr>
              <a:t>ШАГ ТРЕТИЙ: Мы приняли решение препоручить нашу волю и нашу жизнь Богу, как мы Его понимаем. </a:t>
            </a:r>
          </a:p>
          <a:p>
            <a:pPr lvl="0">
              <a:buSzPts val="1000"/>
              <a:tabLst>
                <a:tab pos="457200" algn="l"/>
              </a:tabLst>
            </a:pPr>
            <a:r>
              <a:rPr lang="ru-RU" sz="3200" dirty="0">
                <a:solidFill>
                  <a:schemeClr val="bg1"/>
                </a:solidFill>
              </a:rPr>
              <a:t>Мы прошли Шаги Первый и Второй вместе с нашим спонсором – мы признали свое поражение и продемонстрировали свою готовность попытаться испробовать что-то новое. </a:t>
            </a:r>
            <a:br>
              <a:rPr lang="ru-RU" sz="3200" dirty="0">
                <a:solidFill>
                  <a:schemeClr val="bg1"/>
                </a:solidFill>
              </a:rPr>
            </a:br>
            <a:endParaRPr lang="ru-RU" sz="3200" dirty="0">
              <a:solidFill>
                <a:schemeClr val="bg1"/>
              </a:solidFill>
            </a:endParaRPr>
          </a:p>
          <a:p>
            <a:pPr lvl="0">
              <a:buSzPts val="1000"/>
              <a:tabLst>
                <a:tab pos="457200" algn="l"/>
              </a:tabLst>
            </a:pPr>
            <a:r>
              <a:rPr lang="ru-RU" sz="3200" b="1" dirty="0">
                <a:solidFill>
                  <a:schemeClr val="bg1"/>
                </a:solidFill>
              </a:rPr>
              <a:t>ШАГ ЧЕТВЕРТЫЙ: Мы глубоко и бесстрашно исследовали себя с нравственной точки зрения.  </a:t>
            </a:r>
          </a:p>
        </p:txBody>
      </p:sp>
    </p:spTree>
    <p:extLst>
      <p:ext uri="{BB962C8B-B14F-4D97-AF65-F5344CB8AC3E}">
        <p14:creationId xmlns:p14="http://schemas.microsoft.com/office/powerpoint/2010/main" val="37944495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324F6427-0DE3-44FC-A8BC-F3BA72B6A61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0"/>
            <a:ext cx="14380305" cy="8088923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EAA171F6-96F3-4242-84B4-E72C603A7B3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52000" contrast="-7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09049" y="298187"/>
            <a:ext cx="8408380" cy="754758"/>
          </a:xfrm>
          <a:prstGeom prst="roundRect">
            <a:avLst>
              <a:gd name="adj" fmla="val 25133"/>
            </a:avLst>
          </a:prstGeom>
          <a:ln w="19050">
            <a:solidFill>
              <a:schemeClr val="bg1">
                <a:lumMod val="95000"/>
              </a:schemeClr>
            </a:solidFill>
          </a:ln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AF1B5783-868B-4C31-B466-01059B07E0AA}"/>
              </a:ext>
            </a:extLst>
          </p:cNvPr>
          <p:cNvSpPr txBox="1"/>
          <p:nvPr/>
        </p:nvSpPr>
        <p:spPr>
          <a:xfrm>
            <a:off x="620486" y="1284627"/>
            <a:ext cx="10689938" cy="68018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AutoNum type="arabicPeriod"/>
            </a:pPr>
            <a:r>
              <a:rPr lang="ru-RU" sz="2800" dirty="0">
                <a:solidFill>
                  <a:schemeClr val="bg1"/>
                </a:solidFill>
              </a:rPr>
              <a:t>Оказывать помощь без мотивации клиента на помощь из вне (отсутствие установок на трезвость, не считает себя зависимым)</a:t>
            </a:r>
          </a:p>
          <a:p>
            <a:pPr marL="514350" indent="-514350">
              <a:buAutoNum type="arabicPeriod"/>
            </a:pPr>
            <a:r>
              <a:rPr lang="ru-RU" sz="2800" dirty="0">
                <a:solidFill>
                  <a:schemeClr val="bg1"/>
                </a:solidFill>
              </a:rPr>
              <a:t>Оказание психотерапевтической помощи людям в болезненном состоянии (запой, похмельный синдром)</a:t>
            </a:r>
          </a:p>
          <a:p>
            <a:pPr marL="514350" indent="-514350">
              <a:buAutoNum type="arabicPeriod"/>
            </a:pPr>
            <a:r>
              <a:rPr lang="ru-RU" sz="2800" dirty="0">
                <a:solidFill>
                  <a:schemeClr val="bg1"/>
                </a:solidFill>
              </a:rPr>
              <a:t>Попытка оказания помощи людям с психической патологией в стадии обострения (шизофрения, депрессия)</a:t>
            </a:r>
          </a:p>
          <a:p>
            <a:pPr marL="514350" indent="-514350">
              <a:buAutoNum type="arabicPeriod"/>
            </a:pPr>
            <a:r>
              <a:rPr lang="ru-RU" sz="2800" dirty="0">
                <a:solidFill>
                  <a:schemeClr val="bg1"/>
                </a:solidFill>
              </a:rPr>
              <a:t>Вовлечение в программу реабилитации людей критически относящихся к ней (будут критиковать программу, проявлять сопротивление лечению).</a:t>
            </a:r>
          </a:p>
          <a:p>
            <a:pPr marL="514350" indent="-514350">
              <a:buAutoNum type="arabicPeriod"/>
            </a:pPr>
            <a:r>
              <a:rPr lang="ru-RU" sz="2800" dirty="0">
                <a:solidFill>
                  <a:schemeClr val="bg1"/>
                </a:solidFill>
              </a:rPr>
              <a:t>Вовлечение в программу людей с выраженной соматической патологией (инфаркты, язвы и </a:t>
            </a:r>
            <a:r>
              <a:rPr lang="ru-RU" sz="2800" dirty="0" err="1">
                <a:solidFill>
                  <a:schemeClr val="bg1"/>
                </a:solidFill>
              </a:rPr>
              <a:t>тд</a:t>
            </a:r>
            <a:r>
              <a:rPr lang="ru-RU" sz="2800" dirty="0">
                <a:solidFill>
                  <a:schemeClr val="bg1"/>
                </a:solidFill>
              </a:rPr>
              <a:t>).</a:t>
            </a:r>
          </a:p>
          <a:p>
            <a:pPr algn="ctr"/>
            <a:r>
              <a:rPr lang="ru-RU" sz="3200" u="sng" dirty="0">
                <a:solidFill>
                  <a:schemeClr val="bg1"/>
                </a:solidFill>
              </a:rPr>
              <a:t> </a:t>
            </a:r>
            <a:br>
              <a:rPr lang="ru-RU" sz="3200" u="sng" dirty="0">
                <a:solidFill>
                  <a:schemeClr val="bg1"/>
                </a:solidFill>
              </a:rPr>
            </a:br>
            <a:br>
              <a:rPr lang="ru-RU" sz="3200" u="sng" dirty="0">
                <a:solidFill>
                  <a:schemeClr val="bg1"/>
                </a:solidFill>
              </a:rPr>
            </a:br>
            <a:br>
              <a:rPr lang="ru-RU" sz="3200" u="sng" dirty="0">
                <a:solidFill>
                  <a:schemeClr val="bg1"/>
                </a:solidFill>
              </a:rPr>
            </a:br>
            <a:endParaRPr lang="ru-RU" sz="3200" b="1" dirty="0">
              <a:solidFill>
                <a:schemeClr val="bg1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C014049-7876-8960-A6D3-4FA705449537}"/>
              </a:ext>
            </a:extLst>
          </p:cNvPr>
          <p:cNvSpPr txBox="1"/>
          <p:nvPr/>
        </p:nvSpPr>
        <p:spPr>
          <a:xfrm>
            <a:off x="522514" y="298187"/>
            <a:ext cx="8294915" cy="8617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3200" dirty="0">
                <a:solidFill>
                  <a:schemeClr val="bg1"/>
                </a:solidFill>
              </a:rPr>
              <a:t>Ошибки при психотерапии зависимых от ПАВ</a:t>
            </a:r>
            <a:r>
              <a:rPr lang="ru-RU" sz="1800" u="sng" dirty="0">
                <a:solidFill>
                  <a:schemeClr val="bg1"/>
                </a:solidFill>
              </a:rPr>
              <a:t>.</a:t>
            </a:r>
            <a:br>
              <a:rPr lang="ru-RU" sz="1800" u="sng" dirty="0">
                <a:solidFill>
                  <a:schemeClr val="bg1"/>
                </a:solidFill>
              </a:rPr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271442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324F6427-0DE3-44FC-A8BC-F3BA72B6A61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1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EAA171F6-96F3-4242-84B4-E72C603A7B3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52000" contrast="-7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54182" y="287481"/>
            <a:ext cx="9085118" cy="920358"/>
          </a:xfrm>
          <a:prstGeom prst="roundRect">
            <a:avLst>
              <a:gd name="adj" fmla="val 25133"/>
            </a:avLst>
          </a:prstGeom>
          <a:ln w="19050">
            <a:solidFill>
              <a:schemeClr val="bg1">
                <a:lumMod val="95000"/>
              </a:schemeClr>
            </a:solidFill>
          </a:ln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AF1B5783-868B-4C31-B466-01059B07E0AA}"/>
              </a:ext>
            </a:extLst>
          </p:cNvPr>
          <p:cNvSpPr txBox="1"/>
          <p:nvPr/>
        </p:nvSpPr>
        <p:spPr>
          <a:xfrm>
            <a:off x="554182" y="214864"/>
            <a:ext cx="908511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>
                <a:solidFill>
                  <a:schemeClr val="bg1"/>
                </a:solidFill>
              </a:rPr>
              <a:t>Работа с подростками и другими видами зависимостей</a:t>
            </a:r>
            <a:br>
              <a:rPr lang="ru-RU" sz="3200" b="1" dirty="0">
                <a:solidFill>
                  <a:schemeClr val="bg1"/>
                </a:solidFill>
              </a:rPr>
            </a:br>
            <a:endParaRPr lang="ru-RU" sz="3200" b="1" dirty="0">
              <a:solidFill>
                <a:schemeClr val="bg1"/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BCCEE10-79AC-47AB-B9C6-9A5DF74B6677}"/>
              </a:ext>
            </a:extLst>
          </p:cNvPr>
          <p:cNvSpPr txBox="1"/>
          <p:nvPr/>
        </p:nvSpPr>
        <p:spPr>
          <a:xfrm>
            <a:off x="361950" y="1521200"/>
            <a:ext cx="11309590" cy="56938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u="sng" dirty="0">
                <a:solidFill>
                  <a:schemeClr val="bg1"/>
                </a:solidFill>
              </a:rPr>
              <a:t>Подростковая зависимость: </a:t>
            </a:r>
            <a:br>
              <a:rPr lang="ru-RU" sz="2400" u="sng" dirty="0">
                <a:solidFill>
                  <a:schemeClr val="bg1"/>
                </a:solidFill>
              </a:rPr>
            </a:br>
            <a:r>
              <a:rPr lang="ru-RU" sz="2400" dirty="0">
                <a:solidFill>
                  <a:schemeClr val="bg1"/>
                </a:solidFill>
              </a:rPr>
              <a:t>Работа с подростками требует особого подхода. Лучший вариант — это стационарные реабилитационные центры, где подростки могут научиться жить по правилам и социализироваться.</a:t>
            </a:r>
            <a:br>
              <a:rPr lang="ru-RU" sz="2400" u="sng" dirty="0">
                <a:solidFill>
                  <a:schemeClr val="bg1"/>
                </a:solidFill>
              </a:rPr>
            </a:br>
            <a:endParaRPr lang="ru-RU" sz="2400" u="sng" dirty="0">
              <a:solidFill>
                <a:schemeClr val="bg1"/>
              </a:solidFill>
            </a:endParaRPr>
          </a:p>
          <a:p>
            <a:r>
              <a:rPr lang="ru-RU" sz="2400" u="sng" dirty="0">
                <a:solidFill>
                  <a:schemeClr val="bg1"/>
                </a:solidFill>
              </a:rPr>
              <a:t>Игровая зависимость: </a:t>
            </a:r>
            <a:br>
              <a:rPr lang="ru-RU" sz="2400" u="sng" dirty="0">
                <a:solidFill>
                  <a:schemeClr val="bg1"/>
                </a:solidFill>
              </a:rPr>
            </a:br>
            <a:r>
              <a:rPr lang="ru-RU" sz="2400" dirty="0">
                <a:solidFill>
                  <a:schemeClr val="bg1"/>
                </a:solidFill>
              </a:rPr>
              <a:t>Игровая зависимость имеет схожие механизмы с химической зависимостью. Для лечения также рекомендуется использовать 12-шаговую программу и работу с родственниками.</a:t>
            </a:r>
          </a:p>
          <a:p>
            <a:br>
              <a:rPr lang="ru-RU" sz="2400" u="sng" dirty="0">
                <a:solidFill>
                  <a:schemeClr val="bg1"/>
                </a:solidFill>
              </a:rPr>
            </a:br>
            <a:r>
              <a:rPr lang="ru-RU" sz="2400" u="sng" dirty="0">
                <a:solidFill>
                  <a:schemeClr val="bg1"/>
                </a:solidFill>
              </a:rPr>
              <a:t>Пищевая зависимость: </a:t>
            </a:r>
            <a:br>
              <a:rPr lang="ru-RU" sz="2400" u="sng" dirty="0">
                <a:solidFill>
                  <a:schemeClr val="bg1"/>
                </a:solidFill>
              </a:rPr>
            </a:br>
            <a:r>
              <a:rPr lang="ru-RU" sz="2400" dirty="0">
                <a:solidFill>
                  <a:schemeClr val="bg1"/>
                </a:solidFill>
              </a:rPr>
              <a:t>Пищевая зависимость как форма </a:t>
            </a:r>
            <a:r>
              <a:rPr lang="ru-RU" sz="2400" dirty="0" err="1">
                <a:solidFill>
                  <a:schemeClr val="bg1"/>
                </a:solidFill>
              </a:rPr>
              <a:t>компульсивного</a:t>
            </a:r>
            <a:r>
              <a:rPr lang="ru-RU" sz="2400" dirty="0">
                <a:solidFill>
                  <a:schemeClr val="bg1"/>
                </a:solidFill>
              </a:rPr>
              <a:t> поведения. Важно работать не только с самим поведением, но и с внутренними психологическими проблемами, которые его вызывают.</a:t>
            </a:r>
          </a:p>
          <a:p>
            <a:endParaRPr lang="ru-RU" sz="2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8410140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324F6427-0DE3-44FC-A8BC-F3BA72B6A61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1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EAA171F6-96F3-4242-84B4-E72C603A7B3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52000" contrast="-7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54182" y="287481"/>
            <a:ext cx="9085118" cy="920358"/>
          </a:xfrm>
          <a:prstGeom prst="roundRect">
            <a:avLst>
              <a:gd name="adj" fmla="val 25133"/>
            </a:avLst>
          </a:prstGeom>
          <a:ln w="19050">
            <a:solidFill>
              <a:schemeClr val="bg1">
                <a:lumMod val="95000"/>
              </a:schemeClr>
            </a:solidFill>
          </a:ln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AF1B5783-868B-4C31-B466-01059B07E0AA}"/>
              </a:ext>
            </a:extLst>
          </p:cNvPr>
          <p:cNvSpPr txBox="1"/>
          <p:nvPr/>
        </p:nvSpPr>
        <p:spPr>
          <a:xfrm>
            <a:off x="554182" y="525600"/>
            <a:ext cx="9085118" cy="470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2800"/>
              </a:lnSpc>
            </a:pPr>
            <a:r>
              <a:rPr lang="ru-RU" sz="3200" b="1" dirty="0">
                <a:solidFill>
                  <a:schemeClr val="bg1"/>
                </a:solidFill>
              </a:rPr>
              <a:t>Заключение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BCCEE10-79AC-47AB-B9C6-9A5DF74B6677}"/>
              </a:ext>
            </a:extLst>
          </p:cNvPr>
          <p:cNvSpPr txBox="1"/>
          <p:nvPr/>
        </p:nvSpPr>
        <p:spPr>
          <a:xfrm>
            <a:off x="361950" y="1521200"/>
            <a:ext cx="11309590" cy="53245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u="sng" dirty="0">
                <a:solidFill>
                  <a:schemeClr val="bg1"/>
                </a:solidFill>
              </a:rPr>
              <a:t>Комплексный подход: </a:t>
            </a:r>
            <a:br>
              <a:rPr lang="ru-RU" sz="2400" u="sng" dirty="0">
                <a:solidFill>
                  <a:schemeClr val="bg1"/>
                </a:solidFill>
              </a:rPr>
            </a:br>
            <a:r>
              <a:rPr lang="ru-RU" sz="2400" dirty="0">
                <a:solidFill>
                  <a:schemeClr val="bg1"/>
                </a:solidFill>
              </a:rPr>
              <a:t>Лечение химической зависимости должно быть комплексным и включать биологическую, психологическую, духовную и социальную помощь.</a:t>
            </a:r>
            <a:br>
              <a:rPr lang="ru-RU" sz="2400" u="sng" dirty="0">
                <a:solidFill>
                  <a:schemeClr val="bg1"/>
                </a:solidFill>
              </a:rPr>
            </a:br>
            <a:endParaRPr lang="ru-RU" sz="2400" u="sng" dirty="0">
              <a:solidFill>
                <a:schemeClr val="bg1"/>
              </a:solidFill>
            </a:endParaRPr>
          </a:p>
          <a:p>
            <a:r>
              <a:rPr lang="ru-RU" sz="2400" u="sng" dirty="0">
                <a:solidFill>
                  <a:schemeClr val="bg1"/>
                </a:solidFill>
              </a:rPr>
              <a:t>Важность мотивации:</a:t>
            </a:r>
            <a:br>
              <a:rPr lang="ru-RU" sz="2400" u="sng" dirty="0">
                <a:solidFill>
                  <a:schemeClr val="bg1"/>
                </a:solidFill>
              </a:rPr>
            </a:br>
            <a:r>
              <a:rPr lang="ru-RU" sz="2400" dirty="0">
                <a:solidFill>
                  <a:schemeClr val="bg1"/>
                </a:solidFill>
              </a:rPr>
              <a:t>Без мотивации клиента лечение будет неэффективным. Важно дать человеку возможность осознать последствия своей зависимости, чтобы у него появилось желание измениться.</a:t>
            </a:r>
            <a:br>
              <a:rPr lang="ru-RU" sz="2400" u="sng" dirty="0">
                <a:solidFill>
                  <a:schemeClr val="bg1"/>
                </a:solidFill>
              </a:rPr>
            </a:br>
            <a:endParaRPr lang="ru-RU" sz="2400" u="sng" dirty="0">
              <a:solidFill>
                <a:schemeClr val="bg1"/>
              </a:solidFill>
            </a:endParaRPr>
          </a:p>
          <a:p>
            <a:r>
              <a:rPr lang="ru-RU" sz="2400" u="sng" dirty="0">
                <a:solidFill>
                  <a:schemeClr val="bg1"/>
                </a:solidFill>
              </a:rPr>
              <a:t>Работа с родственниками: </a:t>
            </a:r>
            <a:br>
              <a:rPr lang="ru-RU" sz="2400" u="sng" dirty="0">
                <a:solidFill>
                  <a:schemeClr val="bg1"/>
                </a:solidFill>
              </a:rPr>
            </a:br>
            <a:r>
              <a:rPr lang="ru-RU" sz="2400" dirty="0">
                <a:solidFill>
                  <a:schemeClr val="bg1"/>
                </a:solidFill>
              </a:rPr>
              <a:t>Родственники играют ключевую роль в процессе выздоровления зависимого человека. Их необходимо обучать правильным стратегиям взаимодействия с зависимым, чтобы не усугублять проблему.</a:t>
            </a:r>
          </a:p>
          <a:p>
            <a:endParaRPr lang="ru-RU" sz="2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845222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324F6427-0DE3-44FC-A8BC-F3BA72B6A61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"/>
            <a:ext cx="12192000" cy="6858001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EAA171F6-96F3-4242-84B4-E72C603A7B3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52000" contrast="-7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54182" y="287481"/>
            <a:ext cx="9085118" cy="920358"/>
          </a:xfrm>
          <a:prstGeom prst="roundRect">
            <a:avLst>
              <a:gd name="adj" fmla="val 25133"/>
            </a:avLst>
          </a:prstGeom>
          <a:ln w="19050">
            <a:solidFill>
              <a:schemeClr val="bg1">
                <a:lumMod val="95000"/>
              </a:schemeClr>
            </a:solidFill>
          </a:ln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AF1B5783-868B-4C31-B466-01059B07E0AA}"/>
              </a:ext>
            </a:extLst>
          </p:cNvPr>
          <p:cNvSpPr txBox="1"/>
          <p:nvPr/>
        </p:nvSpPr>
        <p:spPr>
          <a:xfrm>
            <a:off x="554182" y="378766"/>
            <a:ext cx="9085118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>
                <a:solidFill>
                  <a:schemeClr val="bg1"/>
                </a:solidFill>
              </a:rPr>
              <a:t>Первичная консультация и диагностика</a:t>
            </a:r>
            <a:br>
              <a:rPr lang="ru-RU" sz="3200" b="1" dirty="0">
                <a:solidFill>
                  <a:schemeClr val="bg1"/>
                </a:solidFill>
              </a:rPr>
            </a:br>
            <a:endParaRPr lang="ru-RU" sz="2000" b="1" dirty="0">
              <a:solidFill>
                <a:schemeClr val="bg1"/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BCCEE10-79AC-47AB-B9C6-9A5DF74B6677}"/>
              </a:ext>
            </a:extLst>
          </p:cNvPr>
          <p:cNvSpPr txBox="1"/>
          <p:nvPr/>
        </p:nvSpPr>
        <p:spPr>
          <a:xfrm>
            <a:off x="361950" y="1495321"/>
            <a:ext cx="11076676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u="sng" dirty="0">
                <a:solidFill>
                  <a:schemeClr val="bg1"/>
                </a:solidFill>
              </a:rPr>
              <a:t>Первичная консультация: </a:t>
            </a:r>
            <a:r>
              <a:rPr lang="ru-RU" sz="2400" dirty="0">
                <a:solidFill>
                  <a:schemeClr val="bg1"/>
                </a:solidFill>
              </a:rPr>
              <a:t>На первом этапе важно выяснить, осознает ли клиент свою проблему. Можно задавать вопросы, которые помогают выявить признаки зависимости, такие как тяга к алкоголю, потеря контроля над количеством выпитого, выпадение из памяти, похмельный синдром и запои, социальные проблемы (в семье, работе и с обществом).</a:t>
            </a:r>
            <a:br>
              <a:rPr lang="ru-RU" sz="2400" dirty="0">
                <a:solidFill>
                  <a:schemeClr val="bg1"/>
                </a:solidFill>
              </a:rPr>
            </a:br>
            <a:endParaRPr lang="ru-RU" sz="2400" dirty="0">
              <a:solidFill>
                <a:schemeClr val="bg1"/>
              </a:solidFill>
            </a:endParaRPr>
          </a:p>
          <a:p>
            <a:r>
              <a:rPr lang="ru-RU" sz="2400" u="sng" dirty="0">
                <a:solidFill>
                  <a:schemeClr val="bg1"/>
                </a:solidFill>
              </a:rPr>
              <a:t>Диагностика: </a:t>
            </a:r>
            <a:r>
              <a:rPr lang="ru-RU" sz="2400" dirty="0">
                <a:solidFill>
                  <a:schemeClr val="bg1"/>
                </a:solidFill>
              </a:rPr>
              <a:t>Для постановки диагноза важно учитывать не один, а комплекс симптомов. Можно использовать тесты, такие как MMPI, для оценки психологического состояния клиента, личностных изменений, выявления установок на трезвость.</a:t>
            </a:r>
            <a:br>
              <a:rPr lang="ru-RU" sz="2400" dirty="0">
                <a:solidFill>
                  <a:schemeClr val="bg1"/>
                </a:solidFill>
              </a:rPr>
            </a:br>
            <a:endParaRPr lang="ru-RU" sz="2400" dirty="0">
              <a:solidFill>
                <a:schemeClr val="bg1"/>
              </a:solidFill>
            </a:endParaRPr>
          </a:p>
          <a:p>
            <a:r>
              <a:rPr lang="ru-RU" sz="2400" u="sng" dirty="0">
                <a:solidFill>
                  <a:schemeClr val="bg1"/>
                </a:solidFill>
              </a:rPr>
              <a:t>Мотивация: </a:t>
            </a:r>
            <a:r>
              <a:rPr lang="ru-RU" sz="2400" dirty="0">
                <a:solidFill>
                  <a:schemeClr val="bg1"/>
                </a:solidFill>
              </a:rPr>
              <a:t>На начальных стадиях зависимости у клиентов часто отсутствует мотивация к лечению. Важно дать человеку возможность "настрадаться" от своей зависимости, чтобы у него появилось желание избавиться от нее.</a:t>
            </a:r>
            <a:endParaRPr lang="ru-RU" sz="32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567446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33BE51FB-078A-41F5-414D-0BA776E21F8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6143" y="0"/>
            <a:ext cx="9699713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B5882F66-8A5A-8C5D-AED0-68F89FAF232C}"/>
              </a:ext>
            </a:extLst>
          </p:cNvPr>
          <p:cNvSpPr txBox="1"/>
          <p:nvPr/>
        </p:nvSpPr>
        <p:spPr>
          <a:xfrm>
            <a:off x="3049859" y="3105835"/>
            <a:ext cx="609971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800" dirty="0">
                <a:solidFill>
                  <a:schemeClr val="bg1"/>
                </a:solidFill>
              </a:rPr>
              <a:t>Не все люди, употребляющие алкоголь, становятся алкоголиками.</a:t>
            </a:r>
          </a:p>
        </p:txBody>
      </p:sp>
    </p:spTree>
    <p:extLst>
      <p:ext uri="{BB962C8B-B14F-4D97-AF65-F5344CB8AC3E}">
        <p14:creationId xmlns:p14="http://schemas.microsoft.com/office/powerpoint/2010/main" val="3329837611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5824210F-A905-323A-83DB-3579F2B52D0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6143" y="0"/>
            <a:ext cx="969971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15307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324F6427-0DE3-44FC-A8BC-F3BA72B6A61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"/>
            <a:ext cx="12192000" cy="6858001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EAA171F6-96F3-4242-84B4-E72C603A7B3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52000" contrast="-7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54182" y="287481"/>
            <a:ext cx="9085118" cy="920358"/>
          </a:xfrm>
          <a:prstGeom prst="roundRect">
            <a:avLst>
              <a:gd name="adj" fmla="val 25133"/>
            </a:avLst>
          </a:prstGeom>
          <a:ln w="19050">
            <a:solidFill>
              <a:schemeClr val="bg1">
                <a:lumMod val="95000"/>
              </a:schemeClr>
            </a:solidFill>
          </a:ln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AF1B5783-868B-4C31-B466-01059B07E0AA}"/>
              </a:ext>
            </a:extLst>
          </p:cNvPr>
          <p:cNvSpPr txBox="1"/>
          <p:nvPr/>
        </p:nvSpPr>
        <p:spPr>
          <a:xfrm>
            <a:off x="554182" y="512660"/>
            <a:ext cx="9085118" cy="470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2800"/>
              </a:lnSpc>
            </a:pPr>
            <a:r>
              <a:rPr lang="ru-RU" sz="3200" b="1" dirty="0">
                <a:solidFill>
                  <a:schemeClr val="bg1"/>
                </a:solidFill>
              </a:rPr>
              <a:t>Стадии алкоголизма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BCCEE10-79AC-47AB-B9C6-9A5DF74B6677}"/>
              </a:ext>
            </a:extLst>
          </p:cNvPr>
          <p:cNvSpPr txBox="1"/>
          <p:nvPr/>
        </p:nvSpPr>
        <p:spPr>
          <a:xfrm>
            <a:off x="361950" y="1433018"/>
            <a:ext cx="9848850" cy="53245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700" u="sng" dirty="0">
                <a:solidFill>
                  <a:schemeClr val="bg1"/>
                </a:solidFill>
              </a:rPr>
              <a:t>На первой стадии - </a:t>
            </a:r>
            <a:r>
              <a:rPr lang="ru-RU" sz="1700" b="1" u="sng" dirty="0">
                <a:solidFill>
                  <a:schemeClr val="bg1"/>
                </a:solidFill>
              </a:rPr>
              <a:t>психологическая зависимость </a:t>
            </a:r>
            <a:br>
              <a:rPr lang="ru-RU" sz="1700" u="sng" dirty="0">
                <a:solidFill>
                  <a:schemeClr val="bg1"/>
                </a:solidFill>
              </a:rPr>
            </a:br>
            <a:r>
              <a:rPr lang="ru-RU" sz="1700" dirty="0">
                <a:solidFill>
                  <a:schemeClr val="bg1"/>
                </a:solidFill>
              </a:rPr>
              <a:t>- нейтрализация эмоциональных напряжений с помощью ПАВ</a:t>
            </a:r>
            <a:br>
              <a:rPr lang="ru-RU" sz="1700" dirty="0">
                <a:solidFill>
                  <a:schemeClr val="bg1"/>
                </a:solidFill>
              </a:rPr>
            </a:br>
            <a:r>
              <a:rPr lang="ru-RU" sz="1700" dirty="0">
                <a:solidFill>
                  <a:schemeClr val="bg1"/>
                </a:solidFill>
              </a:rPr>
              <a:t>- отдельные выпадения из памяти моментов потребления (</a:t>
            </a:r>
            <a:r>
              <a:rPr lang="ru-RU" sz="1700" dirty="0" err="1">
                <a:solidFill>
                  <a:schemeClr val="bg1"/>
                </a:solidFill>
              </a:rPr>
              <a:t>полимцесты</a:t>
            </a:r>
            <a:r>
              <a:rPr lang="ru-RU" sz="1700" dirty="0">
                <a:solidFill>
                  <a:schemeClr val="bg1"/>
                </a:solidFill>
              </a:rPr>
              <a:t>)</a:t>
            </a:r>
            <a:br>
              <a:rPr lang="ru-RU" sz="1700" dirty="0">
                <a:solidFill>
                  <a:schemeClr val="bg1"/>
                </a:solidFill>
              </a:rPr>
            </a:br>
            <a:r>
              <a:rPr lang="ru-RU" sz="1700" dirty="0">
                <a:solidFill>
                  <a:schemeClr val="bg1"/>
                </a:solidFill>
              </a:rPr>
              <a:t>- утрата количественного контроля над потребляемым ПАВ</a:t>
            </a:r>
          </a:p>
          <a:p>
            <a:br>
              <a:rPr lang="ru-RU" sz="1700" dirty="0">
                <a:solidFill>
                  <a:schemeClr val="bg1"/>
                </a:solidFill>
              </a:rPr>
            </a:br>
            <a:r>
              <a:rPr lang="ru-RU" sz="1700" u="sng" dirty="0">
                <a:solidFill>
                  <a:schemeClr val="bg1"/>
                </a:solidFill>
              </a:rPr>
              <a:t>На второй — </a:t>
            </a:r>
            <a:r>
              <a:rPr lang="ru-RU" sz="1700" b="1" u="sng" dirty="0">
                <a:solidFill>
                  <a:schemeClr val="bg1"/>
                </a:solidFill>
              </a:rPr>
              <a:t>физическая</a:t>
            </a:r>
            <a:br>
              <a:rPr lang="ru-RU" sz="1700" dirty="0">
                <a:solidFill>
                  <a:schemeClr val="bg1"/>
                </a:solidFill>
              </a:rPr>
            </a:br>
            <a:r>
              <a:rPr lang="ru-RU" sz="1700" dirty="0">
                <a:solidFill>
                  <a:schemeClr val="bg1"/>
                </a:solidFill>
              </a:rPr>
              <a:t>- похмельный синдром, </a:t>
            </a:r>
            <a:br>
              <a:rPr lang="ru-RU" sz="1700" dirty="0">
                <a:solidFill>
                  <a:schemeClr val="bg1"/>
                </a:solidFill>
              </a:rPr>
            </a:br>
            <a:r>
              <a:rPr lang="ru-RU" sz="1700" dirty="0">
                <a:solidFill>
                  <a:schemeClr val="bg1"/>
                </a:solidFill>
              </a:rPr>
              <a:t>- нейтрализация похмельного синдрома с помощью ПАВ</a:t>
            </a:r>
            <a:br>
              <a:rPr lang="ru-RU" sz="1700" dirty="0">
                <a:solidFill>
                  <a:schemeClr val="bg1"/>
                </a:solidFill>
              </a:rPr>
            </a:br>
            <a:r>
              <a:rPr lang="ru-RU" sz="1700" dirty="0">
                <a:solidFill>
                  <a:schemeClr val="bg1"/>
                </a:solidFill>
              </a:rPr>
              <a:t>- систематическая алкоголизация или наркотизация (запои, системное потребление)</a:t>
            </a:r>
            <a:br>
              <a:rPr lang="ru-RU" sz="1700" dirty="0">
                <a:solidFill>
                  <a:schemeClr val="bg1"/>
                </a:solidFill>
              </a:rPr>
            </a:br>
            <a:r>
              <a:rPr lang="ru-RU" sz="1700" dirty="0">
                <a:solidFill>
                  <a:schemeClr val="bg1"/>
                </a:solidFill>
              </a:rPr>
              <a:t>- повышение суточной толерантности к ПАВ</a:t>
            </a:r>
            <a:br>
              <a:rPr lang="ru-RU" sz="1700" dirty="0">
                <a:solidFill>
                  <a:schemeClr val="bg1"/>
                </a:solidFill>
              </a:rPr>
            </a:br>
            <a:r>
              <a:rPr lang="ru-RU" sz="1700" dirty="0">
                <a:solidFill>
                  <a:schemeClr val="bg1"/>
                </a:solidFill>
              </a:rPr>
              <a:t>- изменения по характеру (раздражительность, конфликтность, потеря интереса к социальным процессам и т.д.)</a:t>
            </a:r>
            <a:br>
              <a:rPr lang="ru-RU" sz="1700" dirty="0">
                <a:solidFill>
                  <a:schemeClr val="bg1"/>
                </a:solidFill>
              </a:rPr>
            </a:br>
            <a:r>
              <a:rPr lang="ru-RU" sz="1700" dirty="0">
                <a:solidFill>
                  <a:schemeClr val="bg1"/>
                </a:solidFill>
              </a:rPr>
              <a:t>- социальные проблемы (в отношениях в семье, на работе, с обществом)</a:t>
            </a:r>
          </a:p>
          <a:p>
            <a:br>
              <a:rPr lang="ru-RU" sz="1700" dirty="0">
                <a:solidFill>
                  <a:schemeClr val="bg1"/>
                </a:solidFill>
              </a:rPr>
            </a:br>
            <a:r>
              <a:rPr lang="ru-RU" sz="1700" u="sng" dirty="0">
                <a:solidFill>
                  <a:schemeClr val="bg1"/>
                </a:solidFill>
              </a:rPr>
              <a:t>На третьей — </a:t>
            </a:r>
            <a:r>
              <a:rPr lang="ru-RU" sz="1700" b="1" u="sng" dirty="0">
                <a:solidFill>
                  <a:schemeClr val="bg1"/>
                </a:solidFill>
              </a:rPr>
              <a:t>деградация</a:t>
            </a:r>
            <a:br>
              <a:rPr lang="ru-RU" sz="1700" b="1" u="sng" dirty="0">
                <a:solidFill>
                  <a:schemeClr val="bg1"/>
                </a:solidFill>
              </a:rPr>
            </a:br>
            <a:r>
              <a:rPr lang="ru-RU" sz="1700" b="1" dirty="0">
                <a:solidFill>
                  <a:schemeClr val="bg1"/>
                </a:solidFill>
              </a:rPr>
              <a:t>- </a:t>
            </a:r>
            <a:r>
              <a:rPr lang="ru-RU" sz="1700" dirty="0">
                <a:solidFill>
                  <a:schemeClr val="bg1"/>
                </a:solidFill>
              </a:rPr>
              <a:t>снижение интеллекта </a:t>
            </a:r>
            <a:br>
              <a:rPr lang="ru-RU" sz="1700" dirty="0">
                <a:solidFill>
                  <a:schemeClr val="bg1"/>
                </a:solidFill>
              </a:rPr>
            </a:br>
            <a:r>
              <a:rPr lang="ru-RU" sz="1700" dirty="0">
                <a:solidFill>
                  <a:schemeClr val="bg1"/>
                </a:solidFill>
              </a:rPr>
              <a:t>- нравственных, моральных норм</a:t>
            </a:r>
            <a:br>
              <a:rPr lang="ru-RU" sz="1700" dirty="0">
                <a:solidFill>
                  <a:schemeClr val="bg1"/>
                </a:solidFill>
              </a:rPr>
            </a:br>
            <a:r>
              <a:rPr lang="ru-RU" sz="1700" dirty="0">
                <a:solidFill>
                  <a:schemeClr val="bg1"/>
                </a:solidFill>
              </a:rPr>
              <a:t>- необратимые изменения в организме (развитие слабоумия, необратимые изменения во внутренних органах, сердце, печени, мочеполовой системе)</a:t>
            </a:r>
            <a:br>
              <a:rPr lang="ru-RU" sz="1700" dirty="0">
                <a:solidFill>
                  <a:schemeClr val="bg1"/>
                </a:solidFill>
              </a:rPr>
            </a:br>
            <a:r>
              <a:rPr lang="ru-RU" sz="1700" dirty="0">
                <a:solidFill>
                  <a:schemeClr val="bg1"/>
                </a:solidFill>
              </a:rPr>
              <a:t>- социальная деградация (потеря семьи, работы, нарушения закона и т.д.)</a:t>
            </a:r>
            <a:endParaRPr lang="ru-RU" sz="17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61270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324F6427-0DE3-44FC-A8BC-F3BA72B6A61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1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EAA171F6-96F3-4242-84B4-E72C603A7B3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52000" contrast="-7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54182" y="287481"/>
            <a:ext cx="9085118" cy="920358"/>
          </a:xfrm>
          <a:prstGeom prst="roundRect">
            <a:avLst>
              <a:gd name="adj" fmla="val 25133"/>
            </a:avLst>
          </a:prstGeom>
          <a:ln w="19050">
            <a:solidFill>
              <a:schemeClr val="bg1">
                <a:lumMod val="95000"/>
              </a:schemeClr>
            </a:solidFill>
          </a:ln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AF1B5783-868B-4C31-B466-01059B07E0AA}"/>
              </a:ext>
            </a:extLst>
          </p:cNvPr>
          <p:cNvSpPr txBox="1"/>
          <p:nvPr/>
        </p:nvSpPr>
        <p:spPr>
          <a:xfrm>
            <a:off x="554182" y="378766"/>
            <a:ext cx="908511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>
                <a:solidFill>
                  <a:schemeClr val="bg1"/>
                </a:solidFill>
              </a:rPr>
              <a:t>Первичная консультация</a:t>
            </a:r>
            <a:endParaRPr lang="ru-RU" sz="2000" b="1" dirty="0">
              <a:solidFill>
                <a:schemeClr val="bg1"/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BCCEE10-79AC-47AB-B9C6-9A5DF74B6677}"/>
              </a:ext>
            </a:extLst>
          </p:cNvPr>
          <p:cNvSpPr txBox="1"/>
          <p:nvPr/>
        </p:nvSpPr>
        <p:spPr>
          <a:xfrm>
            <a:off x="361950" y="1495321"/>
            <a:ext cx="9848850" cy="53245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>
                <a:solidFill>
                  <a:schemeClr val="bg1"/>
                </a:solidFill>
              </a:rPr>
              <a:t>Еще до консультации, при первичном </a:t>
            </a:r>
            <a:r>
              <a:rPr lang="ru-RU" sz="2000" dirty="0" err="1">
                <a:solidFill>
                  <a:schemeClr val="bg1"/>
                </a:solidFill>
              </a:rPr>
              <a:t>созвоне</a:t>
            </a:r>
            <a:r>
              <a:rPr lang="ru-RU" sz="2000" dirty="0">
                <a:solidFill>
                  <a:schemeClr val="bg1"/>
                </a:solidFill>
              </a:rPr>
              <a:t>, важно замотивировать клиента или его родственника на системную работу по программе выздоровления. </a:t>
            </a:r>
            <a:br>
              <a:rPr lang="ru-RU" sz="2000" dirty="0">
                <a:solidFill>
                  <a:schemeClr val="bg1"/>
                </a:solidFill>
              </a:rPr>
            </a:br>
            <a:br>
              <a:rPr lang="ru-RU" sz="2000" dirty="0">
                <a:solidFill>
                  <a:schemeClr val="bg1"/>
                </a:solidFill>
              </a:rPr>
            </a:br>
            <a:r>
              <a:rPr lang="ru-RU" sz="2000" dirty="0">
                <a:solidFill>
                  <a:schemeClr val="bg1"/>
                </a:solidFill>
              </a:rPr>
              <a:t>На первой консультации важно выяснить, осознает ли клиент свою проблему. Для этого можно задать вопросы, которые помогают выявить признаки зависимости:</a:t>
            </a:r>
            <a:br>
              <a:rPr lang="ru-RU" sz="2000" dirty="0">
                <a:solidFill>
                  <a:schemeClr val="bg1"/>
                </a:solidFill>
              </a:rPr>
            </a:br>
            <a:r>
              <a:rPr lang="ru-RU" sz="2000" dirty="0">
                <a:solidFill>
                  <a:schemeClr val="bg1"/>
                </a:solidFill>
              </a:rPr>
              <a:t>- Есть ли тяга к ПАВ в стрессовых или в хороших ситуациях или просто без причин?</a:t>
            </a:r>
            <a:br>
              <a:rPr lang="ru-RU" sz="2000" dirty="0">
                <a:solidFill>
                  <a:schemeClr val="bg1"/>
                </a:solidFill>
              </a:rPr>
            </a:br>
            <a:r>
              <a:rPr lang="ru-RU" sz="2000" dirty="0">
                <a:solidFill>
                  <a:schemeClr val="bg1"/>
                </a:solidFill>
              </a:rPr>
              <a:t>- Есть ли потеря контроля над количеством употребляемого вещества? И какая максимальная суточная доза потребления?</a:t>
            </a:r>
            <a:br>
              <a:rPr lang="ru-RU" sz="2000" dirty="0">
                <a:solidFill>
                  <a:schemeClr val="bg1"/>
                </a:solidFill>
              </a:rPr>
            </a:br>
            <a:r>
              <a:rPr lang="ru-RU" sz="2000" dirty="0">
                <a:solidFill>
                  <a:schemeClr val="bg1"/>
                </a:solidFill>
              </a:rPr>
              <a:t>- Бывают ли выпадения из памяти на период алкоголизации?</a:t>
            </a:r>
            <a:br>
              <a:rPr lang="ru-RU" sz="2000" dirty="0">
                <a:solidFill>
                  <a:schemeClr val="bg1"/>
                </a:solidFill>
              </a:rPr>
            </a:br>
            <a:r>
              <a:rPr lang="ru-RU" sz="2000" dirty="0">
                <a:solidFill>
                  <a:schemeClr val="bg1"/>
                </a:solidFill>
              </a:rPr>
              <a:t>- Проявляется ли похмельный синдром? (плохое самочувствие (настроение, слабость, головные боли, рвота, диарея и т.д.) на следующий день после приема ПАВ.</a:t>
            </a:r>
            <a:br>
              <a:rPr lang="ru-RU" sz="2000" dirty="0">
                <a:solidFill>
                  <a:schemeClr val="bg1"/>
                </a:solidFill>
              </a:rPr>
            </a:br>
            <a:r>
              <a:rPr lang="ru-RU" sz="2000" dirty="0">
                <a:solidFill>
                  <a:schemeClr val="bg1"/>
                </a:solidFill>
              </a:rPr>
              <a:t>- Происходит ли снятие похмельного синдрома повторным приемом ПАВ?</a:t>
            </a:r>
            <a:br>
              <a:rPr lang="ru-RU" sz="2000" dirty="0">
                <a:solidFill>
                  <a:schemeClr val="bg1"/>
                </a:solidFill>
              </a:rPr>
            </a:br>
            <a:r>
              <a:rPr lang="ru-RU" sz="2000" dirty="0">
                <a:solidFill>
                  <a:schemeClr val="bg1"/>
                </a:solidFill>
              </a:rPr>
              <a:t>- Имеет ли место быть системное потребление ПАВ или запои?</a:t>
            </a:r>
            <a:br>
              <a:rPr lang="ru-RU" sz="2000" dirty="0">
                <a:solidFill>
                  <a:schemeClr val="bg1"/>
                </a:solidFill>
              </a:rPr>
            </a:br>
            <a:r>
              <a:rPr lang="ru-RU" sz="2000" dirty="0">
                <a:solidFill>
                  <a:schemeClr val="bg1"/>
                </a:solidFill>
              </a:rPr>
              <a:t>- Какие изменения характера произошли за время злоупотребления ПАВ?</a:t>
            </a:r>
            <a:br>
              <a:rPr lang="ru-RU" sz="2000" dirty="0">
                <a:solidFill>
                  <a:schemeClr val="bg1"/>
                </a:solidFill>
              </a:rPr>
            </a:br>
            <a:r>
              <a:rPr lang="ru-RU" sz="2000" dirty="0">
                <a:solidFill>
                  <a:schemeClr val="bg1"/>
                </a:solidFill>
              </a:rPr>
              <a:t>- Какие проблемы возникли в семье, на работе из-за злоупотребления ПАВ?</a:t>
            </a:r>
            <a:br>
              <a:rPr lang="ru-RU" sz="2000" dirty="0">
                <a:solidFill>
                  <a:schemeClr val="bg1"/>
                </a:solidFill>
              </a:rPr>
            </a:br>
            <a:r>
              <a:rPr lang="ru-RU" sz="2000" dirty="0">
                <a:solidFill>
                  <a:schemeClr val="bg1"/>
                </a:solidFill>
              </a:rPr>
              <a:t>- Какие проблемы возникли со здоровьем из-за злоупотребления ПАВ?</a:t>
            </a:r>
            <a:br>
              <a:rPr lang="ru-RU" sz="2000" dirty="0">
                <a:solidFill>
                  <a:schemeClr val="bg1"/>
                </a:solidFill>
              </a:rPr>
            </a:br>
            <a:r>
              <a:rPr lang="ru-RU" sz="2000" dirty="0">
                <a:solidFill>
                  <a:schemeClr val="bg1"/>
                </a:solidFill>
              </a:rPr>
              <a:t>и др.</a:t>
            </a:r>
          </a:p>
        </p:txBody>
      </p:sp>
    </p:spTree>
    <p:extLst>
      <p:ext uri="{BB962C8B-B14F-4D97-AF65-F5344CB8AC3E}">
        <p14:creationId xmlns:p14="http://schemas.microsoft.com/office/powerpoint/2010/main" val="303059999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324F6427-0DE3-44FC-A8BC-F3BA72B6A61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"/>
            <a:ext cx="12192000" cy="6858001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EAA171F6-96F3-4242-84B4-E72C603A7B3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52000" contrast="-7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54182" y="287481"/>
            <a:ext cx="9085118" cy="920358"/>
          </a:xfrm>
          <a:prstGeom prst="roundRect">
            <a:avLst>
              <a:gd name="adj" fmla="val 25133"/>
            </a:avLst>
          </a:prstGeom>
          <a:ln w="19050">
            <a:solidFill>
              <a:schemeClr val="bg1">
                <a:lumMod val="95000"/>
              </a:schemeClr>
            </a:solidFill>
          </a:ln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AF1B5783-868B-4C31-B466-01059B07E0AA}"/>
              </a:ext>
            </a:extLst>
          </p:cNvPr>
          <p:cNvSpPr txBox="1"/>
          <p:nvPr/>
        </p:nvSpPr>
        <p:spPr>
          <a:xfrm>
            <a:off x="554182" y="378766"/>
            <a:ext cx="9085118" cy="8290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2800"/>
              </a:lnSpc>
            </a:pPr>
            <a:r>
              <a:rPr lang="ru-RU" sz="3200" b="1" dirty="0">
                <a:solidFill>
                  <a:schemeClr val="bg1"/>
                </a:solidFill>
              </a:rPr>
              <a:t>Общие принципы работы с химическими зависимостями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BCCEE10-79AC-47AB-B9C6-9A5DF74B6677}"/>
              </a:ext>
            </a:extLst>
          </p:cNvPr>
          <p:cNvSpPr txBox="1"/>
          <p:nvPr/>
        </p:nvSpPr>
        <p:spPr>
          <a:xfrm>
            <a:off x="361950" y="1495321"/>
            <a:ext cx="9848850" cy="62478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>
                <a:solidFill>
                  <a:schemeClr val="bg1"/>
                </a:solidFill>
              </a:rPr>
              <a:t>•Созависимость: </a:t>
            </a:r>
            <a:br>
              <a:rPr lang="ru-RU" sz="2800" dirty="0">
                <a:solidFill>
                  <a:schemeClr val="bg1"/>
                </a:solidFill>
              </a:rPr>
            </a:br>
            <a:r>
              <a:rPr lang="ru-RU" sz="2800" dirty="0">
                <a:solidFill>
                  <a:schemeClr val="bg1"/>
                </a:solidFill>
              </a:rPr>
              <a:t>Зависимость одного члена семьи влияет на всех остальных, вызывая созависимость. </a:t>
            </a:r>
            <a:br>
              <a:rPr lang="ru-RU" sz="2800" dirty="0">
                <a:solidFill>
                  <a:schemeClr val="bg1"/>
                </a:solidFill>
              </a:rPr>
            </a:br>
            <a:r>
              <a:rPr lang="ru-RU" sz="2800" dirty="0">
                <a:solidFill>
                  <a:schemeClr val="bg1"/>
                </a:solidFill>
              </a:rPr>
              <a:t>Родственники часто испытывают стресс, тревогу и даже неврозы, что требует отдельной работы с ними.</a:t>
            </a:r>
            <a:br>
              <a:rPr lang="ru-RU" sz="2800" dirty="0">
                <a:solidFill>
                  <a:schemeClr val="bg1"/>
                </a:solidFill>
              </a:rPr>
            </a:br>
            <a:br>
              <a:rPr lang="ru-RU" sz="2800" dirty="0">
                <a:solidFill>
                  <a:schemeClr val="bg1"/>
                </a:solidFill>
              </a:rPr>
            </a:br>
            <a:r>
              <a:rPr lang="ru-RU" sz="2800" u="sng" dirty="0">
                <a:solidFill>
                  <a:schemeClr val="bg1"/>
                </a:solidFill>
              </a:rPr>
              <a:t>Работа с родственниками: </a:t>
            </a:r>
            <a:br>
              <a:rPr lang="ru-RU" sz="2800" u="sng" dirty="0">
                <a:solidFill>
                  <a:schemeClr val="bg1"/>
                </a:solidFill>
              </a:rPr>
            </a:br>
            <a:r>
              <a:rPr lang="ru-RU" sz="2800" dirty="0">
                <a:solidFill>
                  <a:schemeClr val="bg1"/>
                </a:solidFill>
              </a:rPr>
              <a:t>Рекомендация родственникам зависимых людей посещать группы поддержки, такие как </a:t>
            </a:r>
            <a:r>
              <a:rPr lang="ru-RU" sz="2800" dirty="0" err="1">
                <a:solidFill>
                  <a:schemeClr val="bg1"/>
                </a:solidFill>
              </a:rPr>
              <a:t>Аланон</a:t>
            </a:r>
            <a:r>
              <a:rPr lang="ru-RU" sz="2800" dirty="0">
                <a:solidFill>
                  <a:schemeClr val="bg1"/>
                </a:solidFill>
              </a:rPr>
              <a:t> или </a:t>
            </a:r>
            <a:r>
              <a:rPr lang="ru-RU" sz="2800" dirty="0" err="1">
                <a:solidFill>
                  <a:schemeClr val="bg1"/>
                </a:solidFill>
              </a:rPr>
              <a:t>Наранон</a:t>
            </a:r>
            <a:r>
              <a:rPr lang="ru-RU" sz="2800" dirty="0">
                <a:solidFill>
                  <a:schemeClr val="bg1"/>
                </a:solidFill>
              </a:rPr>
              <a:t>, чтобы научиться правильно выстраивать отношения с зависимым человеком и не разрушать себя. Понятие «жесткой любви».</a:t>
            </a:r>
          </a:p>
          <a:p>
            <a:endParaRPr lang="ru-RU" sz="2800" dirty="0">
              <a:solidFill>
                <a:schemeClr val="bg1"/>
              </a:solidFill>
            </a:endParaRPr>
          </a:p>
          <a:p>
            <a:pPr marL="457200" indent="-457200">
              <a:buFont typeface="Wingdings" panose="05000000000000000000" pitchFamily="2" charset="2"/>
              <a:buChar char="Ø"/>
            </a:pPr>
            <a:endParaRPr lang="ru-RU" sz="3200" b="1" dirty="0">
              <a:solidFill>
                <a:schemeClr val="bg1"/>
              </a:solidFill>
            </a:endParaRPr>
          </a:p>
          <a:p>
            <a:pPr marL="457200" indent="-457200">
              <a:buFont typeface="Wingdings" panose="05000000000000000000" pitchFamily="2" charset="2"/>
              <a:buChar char="Ø"/>
            </a:pPr>
            <a:endParaRPr lang="ru-RU" sz="32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243825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324F6427-0DE3-44FC-A8BC-F3BA72B6A61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"/>
            <a:ext cx="12192000" cy="6858001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EAA171F6-96F3-4242-84B4-E72C603A7B3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52000" contrast="-7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54182" y="287481"/>
            <a:ext cx="9085118" cy="920358"/>
          </a:xfrm>
          <a:prstGeom prst="roundRect">
            <a:avLst>
              <a:gd name="adj" fmla="val 25133"/>
            </a:avLst>
          </a:prstGeom>
          <a:ln w="19050">
            <a:solidFill>
              <a:schemeClr val="bg1">
                <a:lumMod val="95000"/>
              </a:schemeClr>
            </a:solidFill>
          </a:ln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AF1B5783-868B-4C31-B466-01059B07E0AA}"/>
              </a:ext>
            </a:extLst>
          </p:cNvPr>
          <p:cNvSpPr txBox="1"/>
          <p:nvPr/>
        </p:nvSpPr>
        <p:spPr>
          <a:xfrm>
            <a:off x="554182" y="378766"/>
            <a:ext cx="9085118" cy="4699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2800"/>
              </a:lnSpc>
            </a:pPr>
            <a:r>
              <a:rPr lang="ru-RU" sz="3200" b="1" dirty="0">
                <a:solidFill>
                  <a:schemeClr val="bg1"/>
                </a:solidFill>
              </a:rPr>
              <a:t>2 День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BCCEE10-79AC-47AB-B9C6-9A5DF74B6677}"/>
              </a:ext>
            </a:extLst>
          </p:cNvPr>
          <p:cNvSpPr txBox="1"/>
          <p:nvPr/>
        </p:nvSpPr>
        <p:spPr>
          <a:xfrm>
            <a:off x="361950" y="1495321"/>
            <a:ext cx="984885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br>
              <a:rPr lang="ru-RU" sz="2800" dirty="0">
                <a:solidFill>
                  <a:schemeClr val="bg1"/>
                </a:solidFill>
              </a:rPr>
            </a:br>
            <a:endParaRPr lang="ru-RU" sz="2800" dirty="0">
              <a:solidFill>
                <a:schemeClr val="bg1"/>
              </a:solidFill>
            </a:endParaRPr>
          </a:p>
          <a:p>
            <a:pPr marL="457200" indent="-457200">
              <a:buFont typeface="Wingdings" panose="05000000000000000000" pitchFamily="2" charset="2"/>
              <a:buChar char="Ø"/>
            </a:pPr>
            <a:endParaRPr lang="ru-RU" sz="3200" b="1" dirty="0">
              <a:solidFill>
                <a:schemeClr val="bg1"/>
              </a:solidFill>
            </a:endParaRPr>
          </a:p>
          <a:p>
            <a:pPr marL="457200" indent="-457200">
              <a:buFont typeface="Wingdings" panose="05000000000000000000" pitchFamily="2" charset="2"/>
              <a:buChar char="Ø"/>
            </a:pPr>
            <a:endParaRPr lang="ru-RU" sz="32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389094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324F6427-0DE3-44FC-A8BC-F3BA72B6A61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"/>
            <a:ext cx="12192000" cy="6858001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EAA171F6-96F3-4242-84B4-E72C603A7B3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52000" contrast="-7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54182" y="287481"/>
            <a:ext cx="9085118" cy="920358"/>
          </a:xfrm>
          <a:prstGeom prst="roundRect">
            <a:avLst>
              <a:gd name="adj" fmla="val 25133"/>
            </a:avLst>
          </a:prstGeom>
          <a:ln w="19050">
            <a:solidFill>
              <a:schemeClr val="bg1">
                <a:lumMod val="95000"/>
              </a:schemeClr>
            </a:solidFill>
          </a:ln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AF1B5783-868B-4C31-B466-01059B07E0AA}"/>
              </a:ext>
            </a:extLst>
          </p:cNvPr>
          <p:cNvSpPr txBox="1"/>
          <p:nvPr/>
        </p:nvSpPr>
        <p:spPr>
          <a:xfrm>
            <a:off x="554182" y="378766"/>
            <a:ext cx="9085118" cy="8290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2800"/>
              </a:lnSpc>
            </a:pPr>
            <a:r>
              <a:rPr lang="ru-RU" sz="3200" b="1" dirty="0">
                <a:solidFill>
                  <a:schemeClr val="bg1"/>
                </a:solidFill>
              </a:rPr>
              <a:t>Биологические аспекты формирования </a:t>
            </a:r>
            <a:br>
              <a:rPr lang="ru-RU" sz="3200" b="1" dirty="0">
                <a:solidFill>
                  <a:schemeClr val="bg1"/>
                </a:solidFill>
              </a:rPr>
            </a:br>
            <a:r>
              <a:rPr lang="ru-RU" sz="3200" b="1" dirty="0">
                <a:solidFill>
                  <a:schemeClr val="bg1"/>
                </a:solidFill>
              </a:rPr>
              <a:t>зависимости от ПАВ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BCCEE10-79AC-47AB-B9C6-9A5DF74B6677}"/>
              </a:ext>
            </a:extLst>
          </p:cNvPr>
          <p:cNvSpPr txBox="1"/>
          <p:nvPr/>
        </p:nvSpPr>
        <p:spPr>
          <a:xfrm>
            <a:off x="361950" y="1495321"/>
            <a:ext cx="9848850" cy="58169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>
                <a:solidFill>
                  <a:schemeClr val="bg1"/>
                </a:solidFill>
              </a:rPr>
              <a:t>Генетическая предрасположенность: </a:t>
            </a:r>
            <a:br>
              <a:rPr lang="ru-RU" sz="2800" dirty="0">
                <a:solidFill>
                  <a:schemeClr val="bg1"/>
                </a:solidFill>
              </a:rPr>
            </a:br>
            <a:br>
              <a:rPr lang="ru-RU" sz="2800" dirty="0">
                <a:solidFill>
                  <a:schemeClr val="bg1"/>
                </a:solidFill>
              </a:rPr>
            </a:br>
            <a:r>
              <a:rPr lang="ru-RU" sz="2800" dirty="0">
                <a:solidFill>
                  <a:schemeClr val="bg1"/>
                </a:solidFill>
              </a:rPr>
              <a:t>Не все люди, употребляющие алкоголь, становятся алкоголиками.</a:t>
            </a:r>
          </a:p>
          <a:p>
            <a:br>
              <a:rPr lang="ru-RU" sz="2800" dirty="0">
                <a:solidFill>
                  <a:schemeClr val="bg1"/>
                </a:solidFill>
              </a:rPr>
            </a:br>
            <a:r>
              <a:rPr lang="ru-RU" sz="2800" dirty="0">
                <a:solidFill>
                  <a:schemeClr val="bg1"/>
                </a:solidFill>
              </a:rPr>
              <a:t>У людей с алкогольной зависимостью отсутствуют ферменты, участвующие в цикле переработки алкоголя в организма. Это приводит к накоплению продуктов полураспада алкоголя и последующему токсическому воздействию на  органы и системы и развитию симптоматики болезни. </a:t>
            </a:r>
            <a:br>
              <a:rPr lang="ru-RU" sz="2800" dirty="0">
                <a:solidFill>
                  <a:schemeClr val="bg1"/>
                </a:solidFill>
              </a:rPr>
            </a:br>
            <a:endParaRPr lang="ru-RU" sz="2800" dirty="0">
              <a:solidFill>
                <a:schemeClr val="bg1"/>
              </a:solidFill>
            </a:endParaRPr>
          </a:p>
          <a:p>
            <a:pPr marL="457200" indent="-457200">
              <a:buFont typeface="Wingdings" panose="05000000000000000000" pitchFamily="2" charset="2"/>
              <a:buChar char="Ø"/>
            </a:pPr>
            <a:endParaRPr lang="ru-RU" sz="3200" b="1" dirty="0">
              <a:solidFill>
                <a:schemeClr val="bg1"/>
              </a:solidFill>
            </a:endParaRPr>
          </a:p>
          <a:p>
            <a:pPr marL="457200" indent="-457200">
              <a:buFont typeface="Wingdings" panose="05000000000000000000" pitchFamily="2" charset="2"/>
              <a:buChar char="Ø"/>
            </a:pPr>
            <a:endParaRPr lang="ru-RU" sz="32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4863235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6074</TotalTime>
  <Words>2316</Words>
  <Application>Microsoft Macintosh PowerPoint</Application>
  <PresentationFormat>Широкоэкранный</PresentationFormat>
  <Paragraphs>138</Paragraphs>
  <Slides>41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41</vt:i4>
      </vt:variant>
    </vt:vector>
  </HeadingPairs>
  <TitlesOfParts>
    <vt:vector size="47" baseType="lpstr">
      <vt:lpstr>Arial</vt:lpstr>
      <vt:lpstr>Calibri</vt:lpstr>
      <vt:lpstr>Calibri Light</vt:lpstr>
      <vt:lpstr>Helvetica Neue</vt:lpstr>
      <vt:lpstr>Wingdings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Mick</dc:creator>
  <cp:lastModifiedBy>Microsoft Office User</cp:lastModifiedBy>
  <cp:revision>49</cp:revision>
  <dcterms:created xsi:type="dcterms:W3CDTF">2023-08-28T13:35:40Z</dcterms:created>
  <dcterms:modified xsi:type="dcterms:W3CDTF">2025-03-23T08:19:53Z</dcterms:modified>
</cp:coreProperties>
</file>